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22" r:id="rId2"/>
    <p:sldId id="417" r:id="rId3"/>
    <p:sldId id="441" r:id="rId4"/>
    <p:sldId id="445" r:id="rId5"/>
    <p:sldId id="447" r:id="rId6"/>
    <p:sldId id="448" r:id="rId7"/>
    <p:sldId id="449" r:id="rId8"/>
    <p:sldId id="450" r:id="rId9"/>
    <p:sldId id="451" r:id="rId10"/>
    <p:sldId id="45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9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4" y="3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B3212-910E-4640-9FEC-0EE5E2542D59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5131C-518B-4C53-A8B5-7C64C48D699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3236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Bottom: mp-23219 from new Materials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0EDFD-6FC9-486B-B9FF-B5B21DEB382B}" type="slidenum">
              <a:rPr lang="en-HK" smtClean="0"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4354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57F5-3F08-0022-07F8-DB4DA4EB5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ABFEC-F83E-6173-E92F-1052E4DA7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D712F-3BBB-CFA8-D8CB-8A051215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72899-4E5B-C8DF-FC31-6354D3EC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6F573-B1F9-88DC-1EAF-EC3306CB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7691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0BC6-2C41-A00C-A5BE-B41744D9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A8130-1CAC-1C50-D0D0-B7B036388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B4E64-9381-BCA3-3737-A826F5B7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13B2A-B447-B2B5-E8D1-A1D87FCF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5CD77-5E7A-CD53-29F1-AA611D0F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7339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5A0B79-6EF8-C9D7-5422-357517491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6778B-8E02-0963-8CA0-3123FC639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12063-3943-E5C6-D0DF-7CADCA45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FC209-D145-5ACA-ABF7-7E8B5EBC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1D4D8-BBE6-D4C2-CEDA-E270E3BC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8158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E50B-9D9F-9404-9932-AA4097B4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3276C-9070-130D-5191-E09AA2AD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C4940-C765-B5AC-2D19-4445A9F3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8D6A6-F80C-13F5-BC75-7AAFDCA38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C0973-8B70-5500-651B-787A38E2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3567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F460-9C8C-859D-C380-6CD4322E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F052-DD4B-BFA9-E7AD-6E88BE46E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EB3F9-9B8F-8BAE-E978-A2C7E042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22B5E-81B1-F98C-0098-5D0D5631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56B8E-1911-37DF-ED65-02C2A733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6606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D494-80F1-E29F-C1EC-D4ADE774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F6E5A-60FC-BE9F-7983-53D4EA89E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EBE4D-A61A-A771-FF99-DEA642477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EC190-B1AD-31F0-286C-5E246D75F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A5DD7-AB78-0B84-6FFB-2BC1F64F5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9C0DB-1EE8-9EAA-6A41-A07847E5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1311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0A7A-FB0C-5EDF-491C-2CD5BA69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2A6D0-6877-F611-E2FC-E29A60CEE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4F400-5F38-955A-4813-1CBF01524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42138-74E9-71C6-D811-4F2E0BBF9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4BBA62-7C05-8A8F-CEA6-E22E3C7D2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F2A81-AB40-7823-4A80-FF288BAC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F12FD4-9D49-A2D9-57B6-FA9FEE02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0F106-71FD-59BF-6A52-C177C43D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2942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D51B-951F-9F29-23EE-B6C5737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DCA37-1296-BA18-F7E0-2ACB3F4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50030-1833-9317-E907-8745DF3F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55E68-4E4B-53A1-EA4A-CA0E6B67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8956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3572EF-023C-D038-F247-D8AA320A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C4698-40C2-4037-57CE-514A33AB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F639F-5637-8D6D-2D11-6CFCD7D4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74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F549-F17C-6702-73FA-329C6990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90D6A-A00B-6B5A-C3BE-37E0151BC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F61E0-B1CA-ED91-6557-8AD977CE9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A1CE7-A132-EA3E-3E03-04CB8963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15A21-B935-AFFE-A2B9-EF417828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B455B-EA1F-2063-11C8-05F13481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376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7D43-382C-95B0-4E5B-0A01A813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D3A47-FBA8-9791-F2ED-54A0095CD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67709-B9B5-73D7-1E79-6A79FFA99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DE76A-6FA8-C131-A19E-393198FC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BDE13-B4F3-1009-9411-C454286C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F0973-1D5F-8407-1167-18314FDC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1113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7E39D-F667-230D-052B-74328426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CE46B-33A2-CC6F-2133-467A5F9E1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19377-BA83-5A88-9909-800A1FB57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813C7-F5F5-4AAB-98AF-3C17CFF65CA3}" type="datetimeFigureOut">
              <a:rPr lang="en-HK" smtClean="0"/>
              <a:t>10/1/2025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EA22F-A75D-4697-2161-A50350BDA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899C7-CBB1-DB2D-E278-85AB7CB9D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1C35D-23AC-441E-9D8F-20EB2AAF03B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1210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8.png"/><Relationship Id="rId3" Type="http://schemas.openxmlformats.org/officeDocument/2006/relationships/image" Target="../media/image1.tif"/><Relationship Id="rId7" Type="http://schemas.openxmlformats.org/officeDocument/2006/relationships/image" Target="../media/image4.tif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"/><Relationship Id="rId5" Type="http://schemas.openxmlformats.org/officeDocument/2006/relationships/image" Target="../media/image2.tif"/><Relationship Id="rId15" Type="http://schemas.openxmlformats.org/officeDocument/2006/relationships/image" Target="../media/image9.png"/><Relationship Id="rId19" Type="http://schemas.openxmlformats.org/officeDocument/2006/relationships/image" Target="../media/image10.png"/><Relationship Id="rId4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3C37DD-5833-99B3-C3E0-44BC2364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0D and 1D Materials Databases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29529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BE2B-B466-DFE4-A422-452579A25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BC35702-6D95-186C-21E5-9BC951EAA2DE}"/>
              </a:ext>
            </a:extLst>
          </p:cNvPr>
          <p:cNvCxnSpPr>
            <a:cxnSpLocks/>
          </p:cNvCxnSpPr>
          <p:nvPr/>
        </p:nvCxnSpPr>
        <p:spPr>
          <a:xfrm flipV="1">
            <a:off x="9290203" y="133822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DCDF882-FB4E-675C-50D0-7CC4129496D5}"/>
              </a:ext>
            </a:extLst>
          </p:cNvPr>
          <p:cNvCxnSpPr>
            <a:cxnSpLocks/>
          </p:cNvCxnSpPr>
          <p:nvPr/>
        </p:nvCxnSpPr>
        <p:spPr>
          <a:xfrm flipV="1">
            <a:off x="8825381" y="1348895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3EC9D8B-6BAA-F965-FBB4-8F8851BECC38}"/>
              </a:ext>
            </a:extLst>
          </p:cNvPr>
          <p:cNvCxnSpPr>
            <a:cxnSpLocks/>
          </p:cNvCxnSpPr>
          <p:nvPr/>
        </p:nvCxnSpPr>
        <p:spPr>
          <a:xfrm flipV="1">
            <a:off x="8364930" y="137160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ED54B4-BCD1-AD6A-0B10-917064FF50F6}"/>
              </a:ext>
            </a:extLst>
          </p:cNvPr>
          <p:cNvCxnSpPr>
            <a:cxnSpLocks/>
          </p:cNvCxnSpPr>
          <p:nvPr/>
        </p:nvCxnSpPr>
        <p:spPr>
          <a:xfrm flipV="1">
            <a:off x="7904480" y="137160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61A7FD-D623-CDD3-9EBA-9E0281C1E3E1}"/>
              </a:ext>
            </a:extLst>
          </p:cNvPr>
          <p:cNvCxnSpPr>
            <a:cxnSpLocks/>
          </p:cNvCxnSpPr>
          <p:nvPr/>
        </p:nvCxnSpPr>
        <p:spPr>
          <a:xfrm flipV="1">
            <a:off x="7451545" y="1348895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276097-AAC4-33DA-86FA-0CAF20A2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HK" dirty="0"/>
              <a:t>1D Materials – 4</a:t>
            </a:r>
            <a:r>
              <a:rPr lang="en-HK" baseline="30000" dirty="0"/>
              <a:t>th</a:t>
            </a:r>
            <a:r>
              <a:rPr lang="en-HK" dirty="0"/>
              <a:t>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66D523-D6CD-2E65-2587-E45684BFA533}"/>
                  </a:ext>
                </a:extLst>
              </p:cNvPr>
              <p:cNvSpPr txBox="1"/>
              <p:nvPr/>
            </p:nvSpPr>
            <p:spPr>
              <a:xfrm>
                <a:off x="250706" y="1176953"/>
                <a:ext cx="7241783" cy="136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sz="2000" dirty="0">
                    <a:solidFill>
                      <a:srgbClr val="C00000"/>
                    </a:solidFill>
                  </a:rPr>
                  <a:t>Task IV: If all 1D chains in a given material are aligned in the same direction, is it possible to change the </a:t>
                </a:r>
                <a:r>
                  <a:rPr lang="en-HK" sz="2000" b="1" dirty="0">
                    <a:solidFill>
                      <a:srgbClr val="C00000"/>
                    </a:solidFill>
                  </a:rPr>
                  <a:t>unit cell </a:t>
                </a:r>
                <a:r>
                  <a:rPr lang="en-HK" sz="2000" dirty="0">
                    <a:solidFill>
                      <a:srgbClr val="C00000"/>
                    </a:solidFill>
                  </a:rPr>
                  <a:t>lattice vectors in such a way that the space between 1D chains expands while the periodicity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HK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HK" sz="2000" dirty="0">
                    <a:solidFill>
                      <a:srgbClr val="C00000"/>
                    </a:solidFill>
                  </a:rPr>
                  <a:t> remain intact?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66D523-D6CD-2E65-2587-E45684BF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06" y="1176953"/>
                <a:ext cx="7241783" cy="1361014"/>
              </a:xfrm>
              <a:prstGeom prst="rect">
                <a:avLst/>
              </a:prstGeom>
              <a:blipFill>
                <a:blip r:embed="rId2"/>
                <a:stretch>
                  <a:fillRect l="-842" t="-2242" r="-337" b="-448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4C1B373-4678-8DE1-4372-BA87ECCC9A2B}"/>
              </a:ext>
            </a:extLst>
          </p:cNvPr>
          <p:cNvGrpSpPr/>
          <p:nvPr/>
        </p:nvGrpSpPr>
        <p:grpSpPr>
          <a:xfrm>
            <a:off x="7764475" y="1884839"/>
            <a:ext cx="3738067" cy="1364286"/>
            <a:chOff x="7764475" y="1884839"/>
            <a:chExt cx="3738067" cy="136428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24C54A-7FDE-EF74-F30F-E8BF039CE390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725225-DBBE-2D08-FD51-3A9F0E09A773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F81DBB-8CFB-777C-BC10-A5E1477A9004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48FB3A-8BDF-2ACC-C1ED-49AC5FB71B59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5E523E-F8FD-BDA4-21CB-A6659849B8B9}"/>
              </a:ext>
            </a:extLst>
          </p:cNvPr>
          <p:cNvGrpSpPr/>
          <p:nvPr/>
        </p:nvGrpSpPr>
        <p:grpSpPr>
          <a:xfrm rot="5400000">
            <a:off x="7178040" y="1852153"/>
            <a:ext cx="3738067" cy="1364286"/>
            <a:chOff x="7764475" y="1884839"/>
            <a:chExt cx="3738067" cy="13642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BF1AD9-5132-5C01-782F-B8AE698745B0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6F6D05-CC30-99DB-6E5D-A9B28493CB11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8550F5-8BAD-8020-B034-B752EB579221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A27DD6-B548-906C-C3C7-D8ABA4C78A50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5B49C5-A727-8D10-42BC-B422A9644F59}"/>
              </a:ext>
            </a:extLst>
          </p:cNvPr>
          <p:cNvGrpSpPr/>
          <p:nvPr/>
        </p:nvGrpSpPr>
        <p:grpSpPr>
          <a:xfrm rot="5400000">
            <a:off x="8542325" y="1852153"/>
            <a:ext cx="3738067" cy="1364286"/>
            <a:chOff x="7764475" y="1884839"/>
            <a:chExt cx="3738067" cy="13642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D4106C-6463-46E5-389A-6C4BE324C0B1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FE5D7E3-94B7-5534-5FF2-28CF53A60BEB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F10491-2B70-A1E4-45B3-B8992A6E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34602C-D088-110B-78E3-2D65FE3ED589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818ECA7F-2138-525A-A900-AE6A27E51811}"/>
              </a:ext>
            </a:extLst>
          </p:cNvPr>
          <p:cNvSpPr/>
          <p:nvPr/>
        </p:nvSpPr>
        <p:spPr>
          <a:xfrm>
            <a:off x="8302752" y="319674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1EACC58-4C42-A379-F5A0-A6EC78E74DEB}"/>
              </a:ext>
            </a:extLst>
          </p:cNvPr>
          <p:cNvSpPr/>
          <p:nvPr/>
        </p:nvSpPr>
        <p:spPr>
          <a:xfrm>
            <a:off x="8444178" y="30436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D7A929-673C-7B11-7A1D-D7198C25FBFB}"/>
              </a:ext>
            </a:extLst>
          </p:cNvPr>
          <p:cNvSpPr/>
          <p:nvPr/>
        </p:nvSpPr>
        <p:spPr>
          <a:xfrm>
            <a:off x="8609989" y="292048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D2CFB9-76E1-0D81-5DDA-5F802B733961}"/>
              </a:ext>
            </a:extLst>
          </p:cNvPr>
          <p:cNvSpPr/>
          <p:nvPr/>
        </p:nvSpPr>
        <p:spPr>
          <a:xfrm>
            <a:off x="8761169" y="274092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45FFC6-E559-EC1F-23D5-8407C0755346}"/>
              </a:ext>
            </a:extLst>
          </p:cNvPr>
          <p:cNvSpPr/>
          <p:nvPr/>
        </p:nvSpPr>
        <p:spPr>
          <a:xfrm>
            <a:off x="8906867" y="260187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634B09-66D2-4D2A-665C-EF3AB15380B0}"/>
              </a:ext>
            </a:extLst>
          </p:cNvPr>
          <p:cNvSpPr/>
          <p:nvPr/>
        </p:nvSpPr>
        <p:spPr>
          <a:xfrm>
            <a:off x="9048293" y="24488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84169B-D633-B21F-7873-2A2747AB5958}"/>
              </a:ext>
            </a:extLst>
          </p:cNvPr>
          <p:cNvSpPr/>
          <p:nvPr/>
        </p:nvSpPr>
        <p:spPr>
          <a:xfrm>
            <a:off x="9214104" y="232561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EFA1F5-E2B7-54DA-16BC-D1491562A422}"/>
              </a:ext>
            </a:extLst>
          </p:cNvPr>
          <p:cNvSpPr/>
          <p:nvPr/>
        </p:nvSpPr>
        <p:spPr>
          <a:xfrm>
            <a:off x="9365284" y="214606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861FA-AD10-59A9-7F02-F882D7224478}"/>
              </a:ext>
            </a:extLst>
          </p:cNvPr>
          <p:cNvSpPr/>
          <p:nvPr/>
        </p:nvSpPr>
        <p:spPr>
          <a:xfrm>
            <a:off x="9527440" y="19850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CB9AAE3-D935-04E8-3B2D-EFFDB48E701F}"/>
              </a:ext>
            </a:extLst>
          </p:cNvPr>
          <p:cNvSpPr/>
          <p:nvPr/>
        </p:nvSpPr>
        <p:spPr>
          <a:xfrm>
            <a:off x="9668866" y="183193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F0C3B1C-7A11-51C0-F104-522F5AABAEC2}"/>
              </a:ext>
            </a:extLst>
          </p:cNvPr>
          <p:cNvSpPr/>
          <p:nvPr/>
        </p:nvSpPr>
        <p:spPr>
          <a:xfrm>
            <a:off x="9834677" y="170874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3420D1-0415-0DF1-09B4-C8B53907663A}"/>
              </a:ext>
            </a:extLst>
          </p:cNvPr>
          <p:cNvSpPr/>
          <p:nvPr/>
        </p:nvSpPr>
        <p:spPr>
          <a:xfrm>
            <a:off x="9985857" y="152919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6C2E8D7-C86E-2CD5-308B-E49BEF47D067}"/>
              </a:ext>
            </a:extLst>
          </p:cNvPr>
          <p:cNvSpPr/>
          <p:nvPr/>
        </p:nvSpPr>
        <p:spPr>
          <a:xfrm>
            <a:off x="8763202" y="319674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963CCB2-4CED-B38D-2693-A63CB7A89B40}"/>
              </a:ext>
            </a:extLst>
          </p:cNvPr>
          <p:cNvSpPr/>
          <p:nvPr/>
        </p:nvSpPr>
        <p:spPr>
          <a:xfrm>
            <a:off x="8904628" y="30436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EF5895-927D-F38F-C36D-A3581D52E6A0}"/>
              </a:ext>
            </a:extLst>
          </p:cNvPr>
          <p:cNvSpPr/>
          <p:nvPr/>
        </p:nvSpPr>
        <p:spPr>
          <a:xfrm>
            <a:off x="9070439" y="292048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C903701-0DBA-2BA6-7892-9B5DD9363222}"/>
              </a:ext>
            </a:extLst>
          </p:cNvPr>
          <p:cNvSpPr/>
          <p:nvPr/>
        </p:nvSpPr>
        <p:spPr>
          <a:xfrm>
            <a:off x="9221619" y="274092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7AD4DD-2008-B64D-63EA-2C1902DCCA71}"/>
              </a:ext>
            </a:extLst>
          </p:cNvPr>
          <p:cNvSpPr/>
          <p:nvPr/>
        </p:nvSpPr>
        <p:spPr>
          <a:xfrm>
            <a:off x="9367317" y="260187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93AD28-4374-343F-528F-5F065BE28ADA}"/>
              </a:ext>
            </a:extLst>
          </p:cNvPr>
          <p:cNvSpPr/>
          <p:nvPr/>
        </p:nvSpPr>
        <p:spPr>
          <a:xfrm>
            <a:off x="9508743" y="24488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DD08B69-902F-DFCF-B7CF-2D2DD4CCB86E}"/>
              </a:ext>
            </a:extLst>
          </p:cNvPr>
          <p:cNvSpPr/>
          <p:nvPr/>
        </p:nvSpPr>
        <p:spPr>
          <a:xfrm>
            <a:off x="9674554" y="232561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6DAC01-D89A-B275-5AF1-3F9DB8A89DF1}"/>
              </a:ext>
            </a:extLst>
          </p:cNvPr>
          <p:cNvSpPr/>
          <p:nvPr/>
        </p:nvSpPr>
        <p:spPr>
          <a:xfrm>
            <a:off x="9825734" y="214606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A8D7417-F638-4F6F-D614-3B27ECFECEB2}"/>
              </a:ext>
            </a:extLst>
          </p:cNvPr>
          <p:cNvSpPr/>
          <p:nvPr/>
        </p:nvSpPr>
        <p:spPr>
          <a:xfrm>
            <a:off x="9987890" y="19850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8076045-1A9E-1394-7743-B2D24D08C312}"/>
              </a:ext>
            </a:extLst>
          </p:cNvPr>
          <p:cNvSpPr/>
          <p:nvPr/>
        </p:nvSpPr>
        <p:spPr>
          <a:xfrm>
            <a:off x="10129316" y="183193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C514010-8DA8-B259-C70D-5C59674ABE2A}"/>
              </a:ext>
            </a:extLst>
          </p:cNvPr>
          <p:cNvSpPr/>
          <p:nvPr/>
        </p:nvSpPr>
        <p:spPr>
          <a:xfrm>
            <a:off x="10295127" y="170874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BFAE032-C761-B141-E07B-A22E46C0F3C2}"/>
              </a:ext>
            </a:extLst>
          </p:cNvPr>
          <p:cNvSpPr/>
          <p:nvPr/>
        </p:nvSpPr>
        <p:spPr>
          <a:xfrm>
            <a:off x="10446307" y="152919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9DD2B97-9097-693F-865A-9ABC8B4366DD}"/>
              </a:ext>
            </a:extLst>
          </p:cNvPr>
          <p:cNvSpPr/>
          <p:nvPr/>
        </p:nvSpPr>
        <p:spPr>
          <a:xfrm>
            <a:off x="9223653" y="31740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3A6682-87AA-E705-8FA8-6C1438B35FF8}"/>
              </a:ext>
            </a:extLst>
          </p:cNvPr>
          <p:cNvSpPr/>
          <p:nvPr/>
        </p:nvSpPr>
        <p:spPr>
          <a:xfrm>
            <a:off x="9365079" y="302096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7D3B8BA-DF7B-869F-E219-B58AAC74CD96}"/>
              </a:ext>
            </a:extLst>
          </p:cNvPr>
          <p:cNvSpPr/>
          <p:nvPr/>
        </p:nvSpPr>
        <p:spPr>
          <a:xfrm>
            <a:off x="9530890" y="289778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351BC4E-BAE5-5B32-2935-598C5ADDF2FC}"/>
              </a:ext>
            </a:extLst>
          </p:cNvPr>
          <p:cNvSpPr/>
          <p:nvPr/>
        </p:nvSpPr>
        <p:spPr>
          <a:xfrm>
            <a:off x="9682070" y="2718223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952CCF6-39AB-25A6-9F26-94F94106E70D}"/>
              </a:ext>
            </a:extLst>
          </p:cNvPr>
          <p:cNvSpPr/>
          <p:nvPr/>
        </p:nvSpPr>
        <p:spPr>
          <a:xfrm>
            <a:off x="9827768" y="2579169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4AC0575-D336-E0AC-0F85-20478A65382C}"/>
              </a:ext>
            </a:extLst>
          </p:cNvPr>
          <p:cNvSpPr/>
          <p:nvPr/>
        </p:nvSpPr>
        <p:spPr>
          <a:xfrm>
            <a:off x="9969194" y="242609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56DA8FE-2521-EDC4-8AD8-90DB73C56005}"/>
              </a:ext>
            </a:extLst>
          </p:cNvPr>
          <p:cNvSpPr/>
          <p:nvPr/>
        </p:nvSpPr>
        <p:spPr>
          <a:xfrm>
            <a:off x="10135005" y="2302912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2405B77-4726-7B8E-DBE8-4CBD2F989E1B}"/>
              </a:ext>
            </a:extLst>
          </p:cNvPr>
          <p:cNvSpPr/>
          <p:nvPr/>
        </p:nvSpPr>
        <p:spPr>
          <a:xfrm>
            <a:off x="10286185" y="212335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81990E5-2F02-C88C-54C4-E224F4510B03}"/>
              </a:ext>
            </a:extLst>
          </p:cNvPr>
          <p:cNvSpPr/>
          <p:nvPr/>
        </p:nvSpPr>
        <p:spPr>
          <a:xfrm>
            <a:off x="10448341" y="196230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45FDBE4-2996-0779-0709-AA600B6923BB}"/>
              </a:ext>
            </a:extLst>
          </p:cNvPr>
          <p:cNvSpPr/>
          <p:nvPr/>
        </p:nvSpPr>
        <p:spPr>
          <a:xfrm>
            <a:off x="10589767" y="180922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5C82170-8870-29B9-9417-AE703E406E5B}"/>
              </a:ext>
            </a:extLst>
          </p:cNvPr>
          <p:cNvSpPr/>
          <p:nvPr/>
        </p:nvSpPr>
        <p:spPr>
          <a:xfrm>
            <a:off x="10755578" y="168604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E2B9585-B602-EF9B-A3CD-2E3A00ECFE0F}"/>
              </a:ext>
            </a:extLst>
          </p:cNvPr>
          <p:cNvSpPr/>
          <p:nvPr/>
        </p:nvSpPr>
        <p:spPr>
          <a:xfrm>
            <a:off x="10906758" y="150648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FF83E67-7EC1-73CC-BF72-FAE6041D4A44}"/>
              </a:ext>
            </a:extLst>
          </p:cNvPr>
          <p:cNvSpPr/>
          <p:nvPr/>
        </p:nvSpPr>
        <p:spPr>
          <a:xfrm>
            <a:off x="9688475" y="316336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CFA5A76-B067-9A40-B9F7-0BFE7FDC9A18}"/>
              </a:ext>
            </a:extLst>
          </p:cNvPr>
          <p:cNvSpPr/>
          <p:nvPr/>
        </p:nvSpPr>
        <p:spPr>
          <a:xfrm>
            <a:off x="9829901" y="301028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50AAC5E-570F-0D32-52E1-4E26F71C9671}"/>
              </a:ext>
            </a:extLst>
          </p:cNvPr>
          <p:cNvSpPr/>
          <p:nvPr/>
        </p:nvSpPr>
        <p:spPr>
          <a:xfrm>
            <a:off x="9995712" y="28871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456FB2A-3C23-9D2F-A2DB-7C6B61882716}"/>
              </a:ext>
            </a:extLst>
          </p:cNvPr>
          <p:cNvSpPr/>
          <p:nvPr/>
        </p:nvSpPr>
        <p:spPr>
          <a:xfrm>
            <a:off x="10146892" y="270754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AD37D97-F283-3FBE-5C67-C351425DF15B}"/>
              </a:ext>
            </a:extLst>
          </p:cNvPr>
          <p:cNvSpPr/>
          <p:nvPr/>
        </p:nvSpPr>
        <p:spPr>
          <a:xfrm>
            <a:off x="10292590" y="256849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AD1079A-E6B7-B7C4-8B64-6C3AA99EE725}"/>
              </a:ext>
            </a:extLst>
          </p:cNvPr>
          <p:cNvSpPr/>
          <p:nvPr/>
        </p:nvSpPr>
        <p:spPr>
          <a:xfrm>
            <a:off x="10434016" y="241542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4D76D14-60F8-3659-61E8-D34096890558}"/>
              </a:ext>
            </a:extLst>
          </p:cNvPr>
          <p:cNvSpPr/>
          <p:nvPr/>
        </p:nvSpPr>
        <p:spPr>
          <a:xfrm>
            <a:off x="10599827" y="22922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E5780E5-A639-82E9-F94B-F892D3521215}"/>
              </a:ext>
            </a:extLst>
          </p:cNvPr>
          <p:cNvSpPr/>
          <p:nvPr/>
        </p:nvSpPr>
        <p:spPr>
          <a:xfrm>
            <a:off x="10751007" y="211268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80DA33E-BCDE-78B1-3535-25EB7B5DD25D}"/>
              </a:ext>
            </a:extLst>
          </p:cNvPr>
          <p:cNvSpPr/>
          <p:nvPr/>
        </p:nvSpPr>
        <p:spPr>
          <a:xfrm>
            <a:off x="10913163" y="195162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9DB219A-70AB-0E6A-9DC1-87E53EFC06F1}"/>
              </a:ext>
            </a:extLst>
          </p:cNvPr>
          <p:cNvSpPr/>
          <p:nvPr/>
        </p:nvSpPr>
        <p:spPr>
          <a:xfrm>
            <a:off x="11054589" y="179855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AB7FFB5-1A2A-862D-EBEA-0D091598063A}"/>
              </a:ext>
            </a:extLst>
          </p:cNvPr>
          <p:cNvSpPr/>
          <p:nvPr/>
        </p:nvSpPr>
        <p:spPr>
          <a:xfrm>
            <a:off x="11220400" y="16753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C79427D-F687-B066-FD5F-B908E12FCDEA}"/>
              </a:ext>
            </a:extLst>
          </p:cNvPr>
          <p:cNvSpPr/>
          <p:nvPr/>
        </p:nvSpPr>
        <p:spPr>
          <a:xfrm>
            <a:off x="11371580" y="149581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6160B71-529A-DD2C-D50F-581D8F8BA6C2}"/>
              </a:ext>
            </a:extLst>
          </p:cNvPr>
          <p:cNvSpPr/>
          <p:nvPr/>
        </p:nvSpPr>
        <p:spPr>
          <a:xfrm>
            <a:off x="7849817" y="31740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0283E93-1DE4-00CC-9894-6E0B639DD4DB}"/>
              </a:ext>
            </a:extLst>
          </p:cNvPr>
          <p:cNvSpPr/>
          <p:nvPr/>
        </p:nvSpPr>
        <p:spPr>
          <a:xfrm>
            <a:off x="7991243" y="302096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F7F682E-9E9B-F377-9783-572468666532}"/>
              </a:ext>
            </a:extLst>
          </p:cNvPr>
          <p:cNvSpPr/>
          <p:nvPr/>
        </p:nvSpPr>
        <p:spPr>
          <a:xfrm>
            <a:off x="8157054" y="289778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942E8B4-83AE-10EB-378C-468084005A23}"/>
              </a:ext>
            </a:extLst>
          </p:cNvPr>
          <p:cNvSpPr/>
          <p:nvPr/>
        </p:nvSpPr>
        <p:spPr>
          <a:xfrm>
            <a:off x="8308234" y="2718223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2407BB4-55FA-4832-2084-8A020793B7B0}"/>
              </a:ext>
            </a:extLst>
          </p:cNvPr>
          <p:cNvSpPr/>
          <p:nvPr/>
        </p:nvSpPr>
        <p:spPr>
          <a:xfrm>
            <a:off x="8453932" y="2579169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4A2AB57-818D-4089-5982-05FB150FAABC}"/>
              </a:ext>
            </a:extLst>
          </p:cNvPr>
          <p:cNvSpPr/>
          <p:nvPr/>
        </p:nvSpPr>
        <p:spPr>
          <a:xfrm>
            <a:off x="8595358" y="242609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7157BCC-B7F1-187D-0C26-7A8F7E3A19F7}"/>
              </a:ext>
            </a:extLst>
          </p:cNvPr>
          <p:cNvSpPr/>
          <p:nvPr/>
        </p:nvSpPr>
        <p:spPr>
          <a:xfrm>
            <a:off x="8761169" y="230291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9176E28-8F80-B5D9-F028-A78E6F1FB539}"/>
              </a:ext>
            </a:extLst>
          </p:cNvPr>
          <p:cNvSpPr/>
          <p:nvPr/>
        </p:nvSpPr>
        <p:spPr>
          <a:xfrm>
            <a:off x="8912349" y="2123355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5F9AFE2-41BE-DF7C-3F18-B23609525310}"/>
              </a:ext>
            </a:extLst>
          </p:cNvPr>
          <p:cNvSpPr/>
          <p:nvPr/>
        </p:nvSpPr>
        <p:spPr>
          <a:xfrm>
            <a:off x="9074505" y="19623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920698F-D64B-E15E-23BA-A889FA96E2AE}"/>
              </a:ext>
            </a:extLst>
          </p:cNvPr>
          <p:cNvSpPr/>
          <p:nvPr/>
        </p:nvSpPr>
        <p:spPr>
          <a:xfrm>
            <a:off x="9215931" y="180922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D4F8D9E-1907-AE0E-651A-9F85C6E4A0D5}"/>
              </a:ext>
            </a:extLst>
          </p:cNvPr>
          <p:cNvSpPr/>
          <p:nvPr/>
        </p:nvSpPr>
        <p:spPr>
          <a:xfrm>
            <a:off x="9381742" y="168604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5C55F27-A91E-7D75-E19E-4395E98B5716}"/>
              </a:ext>
            </a:extLst>
          </p:cNvPr>
          <p:cNvSpPr/>
          <p:nvPr/>
        </p:nvSpPr>
        <p:spPr>
          <a:xfrm>
            <a:off x="9532922" y="150648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84F55F0-0F39-752D-0E6B-0731D3745F09}"/>
              </a:ext>
            </a:extLst>
          </p:cNvPr>
          <p:cNvCxnSpPr/>
          <p:nvPr/>
        </p:nvCxnSpPr>
        <p:spPr>
          <a:xfrm flipV="1">
            <a:off x="7330343" y="2931565"/>
            <a:ext cx="572614" cy="572614"/>
          </a:xfrm>
          <a:prstGeom prst="straightConnector1">
            <a:avLst/>
          </a:prstGeom>
          <a:ln w="127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0149023-5C3B-6786-78FB-82C11396C2E9}"/>
                  </a:ext>
                </a:extLst>
              </p:cNvPr>
              <p:cNvSpPr txBox="1"/>
              <p:nvPr/>
            </p:nvSpPr>
            <p:spPr>
              <a:xfrm>
                <a:off x="7403250" y="2999507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0149023-5C3B-6786-78FB-82C11396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250" y="2999507"/>
                <a:ext cx="189924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850467C-A456-DCA8-3E56-4935730FCA29}"/>
              </a:ext>
            </a:extLst>
          </p:cNvPr>
          <p:cNvCxnSpPr>
            <a:cxnSpLocks/>
          </p:cNvCxnSpPr>
          <p:nvPr/>
        </p:nvCxnSpPr>
        <p:spPr>
          <a:xfrm>
            <a:off x="10663530" y="3313786"/>
            <a:ext cx="3910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D37C1E1-61DD-638F-6646-55AB79035D73}"/>
                  </a:ext>
                </a:extLst>
              </p:cNvPr>
              <p:cNvSpPr txBox="1"/>
              <p:nvPr/>
            </p:nvSpPr>
            <p:spPr>
              <a:xfrm>
                <a:off x="10789496" y="3354843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D37C1E1-61DD-638F-6646-55AB7903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496" y="3354843"/>
                <a:ext cx="283154" cy="276999"/>
              </a:xfrm>
              <a:prstGeom prst="rect">
                <a:avLst/>
              </a:prstGeom>
              <a:blipFill>
                <a:blip r:embed="rId4"/>
                <a:stretch>
                  <a:fillRect l="-23913" t="-45652" r="-65217" b="-1521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54A36F0-3B30-D187-B4D0-A97E47EFA045}"/>
              </a:ext>
            </a:extLst>
          </p:cNvPr>
          <p:cNvCxnSpPr>
            <a:cxnSpLocks/>
          </p:cNvCxnSpPr>
          <p:nvPr/>
        </p:nvCxnSpPr>
        <p:spPr>
          <a:xfrm flipV="1">
            <a:off x="10706811" y="2809174"/>
            <a:ext cx="0" cy="392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CD63BA9-8A4E-51B2-3FC8-F92BA3AB5C4A}"/>
                  </a:ext>
                </a:extLst>
              </p:cNvPr>
              <p:cNvSpPr txBox="1"/>
              <p:nvPr/>
            </p:nvSpPr>
            <p:spPr>
              <a:xfrm>
                <a:off x="10738616" y="2887105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CD63BA9-8A4E-51B2-3FC8-F92BA3AB5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616" y="2887105"/>
                <a:ext cx="288477" cy="276999"/>
              </a:xfrm>
              <a:prstGeom prst="rect">
                <a:avLst/>
              </a:prstGeom>
              <a:blipFill>
                <a:blip r:embed="rId5"/>
                <a:stretch>
                  <a:fillRect l="-23404" t="-48889" r="-63830" b="-1555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598FD7-BFEC-B16C-A9B7-C5E2DE00852B}"/>
              </a:ext>
            </a:extLst>
          </p:cNvPr>
          <p:cNvSpPr txBox="1"/>
          <p:nvPr/>
        </p:nvSpPr>
        <p:spPr>
          <a:xfrm>
            <a:off x="261520" y="5970039"/>
            <a:ext cx="654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u="sng" dirty="0">
                <a:solidFill>
                  <a:srgbClr val="C00000"/>
                </a:solidFill>
              </a:rPr>
              <a:t>Do rush to coding. Do mathematics to check if this is possible.</a:t>
            </a:r>
          </a:p>
        </p:txBody>
      </p:sp>
    </p:spTree>
    <p:extLst>
      <p:ext uri="{BB962C8B-B14F-4D97-AF65-F5344CB8AC3E}">
        <p14:creationId xmlns:p14="http://schemas.microsoft.com/office/powerpoint/2010/main" val="117084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cartoon, art, illustration&#10;&#10;Description automatically generated with medium confidence">
            <a:extLst>
              <a:ext uri="{FF2B5EF4-FFF2-40B4-BE49-F238E27FC236}">
                <a16:creationId xmlns:a16="http://schemas.microsoft.com/office/drawing/2014/main" id="{09E49228-EEF5-A8B3-EA9C-E640BFDED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3" y="418117"/>
            <a:ext cx="1260000" cy="3032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Pentagon 2">
                <a:extLst>
                  <a:ext uri="{FF2B5EF4-FFF2-40B4-BE49-F238E27FC236}">
                    <a16:creationId xmlns:a16="http://schemas.microsoft.com/office/drawing/2014/main" id="{42966FC3-B2AD-FED5-EF61-C269C2585154}"/>
                  </a:ext>
                </a:extLst>
              </p:cNvPr>
              <p:cNvSpPr/>
              <p:nvPr/>
            </p:nvSpPr>
            <p:spPr>
              <a:xfrm>
                <a:off x="554958" y="3457146"/>
                <a:ext cx="3267742" cy="5400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HK" b="1" dirty="0">
                    <a:solidFill>
                      <a:schemeClr val="tx1"/>
                    </a:solidFill>
                  </a:rPr>
                  <a:t>Count Clusters (</a:t>
                </a:r>
                <a14:m>
                  <m:oMath xmlns:m="http://schemas.openxmlformats.org/officeDocument/2006/math">
                    <m:r>
                      <a:rPr lang="en-HK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HK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Arrow: Pentagon 2">
                <a:extLst>
                  <a:ext uri="{FF2B5EF4-FFF2-40B4-BE49-F238E27FC236}">
                    <a16:creationId xmlns:a16="http://schemas.microsoft.com/office/drawing/2014/main" id="{42966FC3-B2AD-FED5-EF61-C269C2585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58" y="3457146"/>
                <a:ext cx="3267742" cy="540000"/>
              </a:xfrm>
              <a:prstGeom prst="homePlate">
                <a:avLst/>
              </a:prstGeom>
              <a:blipFill>
                <a:blip r:embed="rId4"/>
                <a:stretch>
                  <a:fillRect b="-1124"/>
                </a:stretch>
              </a:blipFill>
              <a:ln>
                <a:noFill/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7CF2BEC-7EEE-EEE1-6318-3175F366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4650"/>
            <a:ext cx="9785350" cy="1325563"/>
          </a:xfrm>
        </p:spPr>
        <p:txBody>
          <a:bodyPr>
            <a:noAutofit/>
          </a:bodyPr>
          <a:lstStyle/>
          <a:p>
            <a:r>
              <a:rPr lang="en-HK" sz="3200" dirty="0"/>
              <a:t>Topology-based identification of 0D and 1D Materials</a:t>
            </a:r>
          </a:p>
        </p:txBody>
      </p:sp>
      <p:pic>
        <p:nvPicPr>
          <p:cNvPr id="13" name="Picture 12" descr="A close-up of a molecule&#10;&#10;Description automatically generated with low confidence">
            <a:extLst>
              <a:ext uri="{FF2B5EF4-FFF2-40B4-BE49-F238E27FC236}">
                <a16:creationId xmlns:a16="http://schemas.microsoft.com/office/drawing/2014/main" id="{F4ECD6FC-D564-AD12-D742-7C9C875EB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2700" y="1428608"/>
            <a:ext cx="1800000" cy="1277974"/>
          </a:xfrm>
          <a:prstGeom prst="rect">
            <a:avLst/>
          </a:prstGeom>
        </p:spPr>
      </p:pic>
      <p:pic>
        <p:nvPicPr>
          <p:cNvPr id="31" name="Picture 30" descr="A picture containing cartoon&#10;&#10;Description automatically generated">
            <a:extLst>
              <a:ext uri="{FF2B5EF4-FFF2-40B4-BE49-F238E27FC236}">
                <a16:creationId xmlns:a16="http://schemas.microsoft.com/office/drawing/2014/main" id="{FAD12F3E-9C24-0B4B-25C4-8286992DD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2625" y="916332"/>
            <a:ext cx="3240000" cy="2302527"/>
          </a:xfrm>
          <a:prstGeom prst="rect">
            <a:avLst/>
          </a:prstGeom>
        </p:spPr>
      </p:pic>
      <p:pic>
        <p:nvPicPr>
          <p:cNvPr id="35" name="Picture 34" descr="A picture containing circle&#10;&#10;Description automatically generated">
            <a:extLst>
              <a:ext uri="{FF2B5EF4-FFF2-40B4-BE49-F238E27FC236}">
                <a16:creationId xmlns:a16="http://schemas.microsoft.com/office/drawing/2014/main" id="{85192D20-C8AB-014B-A146-CDD59D95E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450" y="1633986"/>
            <a:ext cx="900000" cy="867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Arrow: Chevron 3">
                <a:extLst>
                  <a:ext uri="{FF2B5EF4-FFF2-40B4-BE49-F238E27FC236}">
                    <a16:creationId xmlns:a16="http://schemas.microsoft.com/office/drawing/2014/main" id="{A0FDAA25-F93F-57E8-1D15-64098663D341}"/>
                  </a:ext>
                </a:extLst>
              </p:cNvPr>
              <p:cNvSpPr/>
              <p:nvPr/>
            </p:nvSpPr>
            <p:spPr>
              <a:xfrm>
                <a:off x="3742930" y="3457146"/>
                <a:ext cx="1800000" cy="540000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HK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HK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HK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HK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HK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HK" b="1" dirty="0">
                    <a:solidFill>
                      <a:schemeClr val="tx1"/>
                    </a:solidFill>
                  </a:rPr>
                  <a:t> Supercell</a:t>
                </a:r>
              </a:p>
            </p:txBody>
          </p:sp>
        </mc:Choice>
        <mc:Fallback xmlns="">
          <p:sp>
            <p:nvSpPr>
              <p:cNvPr id="4" name="Arrow: Chevron 3">
                <a:extLst>
                  <a:ext uri="{FF2B5EF4-FFF2-40B4-BE49-F238E27FC236}">
                    <a16:creationId xmlns:a16="http://schemas.microsoft.com/office/drawing/2014/main" id="{A0FDAA25-F93F-57E8-1D15-64098663D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930" y="3457146"/>
                <a:ext cx="1800000" cy="540000"/>
              </a:xfrm>
              <a:prstGeom prst="chevron">
                <a:avLst/>
              </a:prstGeom>
              <a:blipFill>
                <a:blip r:embed="rId13"/>
                <a:stretch>
                  <a:fillRect b="-26966"/>
                </a:stretch>
              </a:blipFill>
              <a:ln>
                <a:noFill/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Chevron 5">
                <a:extLst>
                  <a:ext uri="{FF2B5EF4-FFF2-40B4-BE49-F238E27FC236}">
                    <a16:creationId xmlns:a16="http://schemas.microsoft.com/office/drawing/2014/main" id="{B27DCD4B-11A9-5645-07BB-0AEF0FCCB556}"/>
                  </a:ext>
                </a:extLst>
              </p:cNvPr>
              <p:cNvSpPr/>
              <p:nvPr/>
            </p:nvSpPr>
            <p:spPr>
              <a:xfrm>
                <a:off x="5463160" y="3457146"/>
                <a:ext cx="2896808" cy="540000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HK" b="1" dirty="0">
                    <a:solidFill>
                      <a:schemeClr val="tx1"/>
                    </a:solidFill>
                  </a:rPr>
                  <a:t>Count Clusters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HK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𝒏𝒏𝒏</m:t>
                        </m:r>
                      </m:sub>
                    </m:sSub>
                  </m:oMath>
                </a14:m>
                <a:r>
                  <a:rPr lang="en-HK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Arrow: Chevron 5">
                <a:extLst>
                  <a:ext uri="{FF2B5EF4-FFF2-40B4-BE49-F238E27FC236}">
                    <a16:creationId xmlns:a16="http://schemas.microsoft.com/office/drawing/2014/main" id="{B27DCD4B-11A9-5645-07BB-0AEF0FCCB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160" y="3457146"/>
                <a:ext cx="2896808" cy="540000"/>
              </a:xfrm>
              <a:prstGeom prst="chevron">
                <a:avLst/>
              </a:prstGeom>
              <a:blipFill>
                <a:blip r:embed="rId14"/>
                <a:stretch>
                  <a:fillRect b="-1124"/>
                </a:stretch>
              </a:blipFill>
              <a:ln>
                <a:noFill/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E3100D1-B011-F6B9-D24B-3A7BB33CECCE}"/>
              </a:ext>
            </a:extLst>
          </p:cNvPr>
          <p:cNvGrpSpPr/>
          <p:nvPr/>
        </p:nvGrpSpPr>
        <p:grpSpPr>
          <a:xfrm rot="-600000">
            <a:off x="8280501" y="2824278"/>
            <a:ext cx="3309580" cy="720000"/>
            <a:chOff x="8280198" y="2799000"/>
            <a:chExt cx="3309580" cy="72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Arrow: Chevron 6">
                  <a:extLst>
                    <a:ext uri="{FF2B5EF4-FFF2-40B4-BE49-F238E27FC236}">
                      <a16:creationId xmlns:a16="http://schemas.microsoft.com/office/drawing/2014/main" id="{762654E5-6EA4-704C-C43E-F2E281C47986}"/>
                    </a:ext>
                  </a:extLst>
                </p:cNvPr>
                <p:cNvSpPr/>
                <p:nvPr/>
              </p:nvSpPr>
              <p:spPr>
                <a:xfrm>
                  <a:off x="8280198" y="2889000"/>
                  <a:ext cx="2449825" cy="540000"/>
                </a:xfrm>
                <a:prstGeom prst="chevro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𝒏𝒏𝒏</m:t>
                            </m:r>
                          </m:sub>
                        </m:sSub>
                        <m:r>
                          <a:rPr lang="en-HK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HK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HK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HK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Arrow: Chevron 6">
                  <a:extLst>
                    <a:ext uri="{FF2B5EF4-FFF2-40B4-BE49-F238E27FC236}">
                      <a16:creationId xmlns:a16="http://schemas.microsoft.com/office/drawing/2014/main" id="{762654E5-6EA4-704C-C43E-F2E281C479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0198" y="2889000"/>
                  <a:ext cx="2449825" cy="540000"/>
                </a:xfrm>
                <a:prstGeom prst="chevron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0770F2-94F1-690B-262E-9F3B2775F9C7}"/>
                </a:ext>
              </a:extLst>
            </p:cNvPr>
            <p:cNvSpPr/>
            <p:nvPr/>
          </p:nvSpPr>
          <p:spPr>
            <a:xfrm>
              <a:off x="10869778" y="2799000"/>
              <a:ext cx="720000" cy="72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HK" sz="2200" b="1" dirty="0">
                  <a:solidFill>
                    <a:schemeClr val="tx1"/>
                  </a:solidFill>
                </a:rPr>
                <a:t>0D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8A9AD0-D797-E6D9-EB4A-020B45AF59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9583" y="4747710"/>
            <a:ext cx="1963706" cy="1241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437CA-156E-05E0-B6A6-9808BAC79E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3009" y="4243141"/>
            <a:ext cx="1284842" cy="2043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8FE9FA-07E7-DB3B-E161-FEDF13D9B520}"/>
              </a:ext>
            </a:extLst>
          </p:cNvPr>
          <p:cNvSpPr txBox="1"/>
          <p:nvPr/>
        </p:nvSpPr>
        <p:spPr>
          <a:xfrm>
            <a:off x="152815" y="442058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/>
              <a:t>Cu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7B10-3F40-39A0-79F5-B09811672F9B}"/>
              </a:ext>
            </a:extLst>
          </p:cNvPr>
          <p:cNvSpPr txBox="1"/>
          <p:nvPr/>
        </p:nvSpPr>
        <p:spPr>
          <a:xfrm>
            <a:off x="391838" y="4093559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/>
              <a:t>Br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F9679D-8E93-5645-36B2-27EF8282A4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7522" y="4217742"/>
            <a:ext cx="3291991" cy="2195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9DA331-D4F1-2234-905E-552381068D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88193" y="4646800"/>
            <a:ext cx="2449826" cy="16258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EF05958-DC52-629A-EDF8-522D51FA85D6}"/>
              </a:ext>
            </a:extLst>
          </p:cNvPr>
          <p:cNvGrpSpPr/>
          <p:nvPr/>
        </p:nvGrpSpPr>
        <p:grpSpPr>
          <a:xfrm rot="600000">
            <a:off x="8320386" y="3889728"/>
            <a:ext cx="3229810" cy="720000"/>
            <a:chOff x="8359968" y="3558225"/>
            <a:chExt cx="3229810" cy="72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36376D4B-43CA-65A5-A225-58F78727E5C4}"/>
                    </a:ext>
                  </a:extLst>
                </p:cNvPr>
                <p:cNvSpPr/>
                <p:nvPr/>
              </p:nvSpPr>
              <p:spPr>
                <a:xfrm>
                  <a:off x="8359968" y="3648225"/>
                  <a:ext cx="2449825" cy="540000"/>
                </a:xfrm>
                <a:prstGeom prst="chevro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𝒏𝒏𝒏</m:t>
                            </m:r>
                          </m:sub>
                        </m:sSub>
                        <m:r>
                          <a:rPr lang="en-HK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HK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HK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HK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HK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36376D4B-43CA-65A5-A225-58F78727E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9968" y="3648225"/>
                  <a:ext cx="2449825" cy="540000"/>
                </a:xfrm>
                <a:prstGeom prst="chevron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E661A4-1E46-6AF3-714B-3C8AB588E1E0}"/>
                </a:ext>
              </a:extLst>
            </p:cNvPr>
            <p:cNvSpPr/>
            <p:nvPr/>
          </p:nvSpPr>
          <p:spPr>
            <a:xfrm>
              <a:off x="10869778" y="3558225"/>
              <a:ext cx="720000" cy="72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HK" sz="2200" b="1" dirty="0">
                  <a:solidFill>
                    <a:schemeClr val="tx1"/>
                  </a:solidFill>
                </a:rPr>
                <a:t>1D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F2A769D-CF99-961B-B569-978E87AA2E80}"/>
              </a:ext>
            </a:extLst>
          </p:cNvPr>
          <p:cNvSpPr txBox="1"/>
          <p:nvPr/>
        </p:nvSpPr>
        <p:spPr>
          <a:xfrm>
            <a:off x="8359968" y="6488668"/>
            <a:ext cx="372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On top of Zhou Jun’s Nature Sci. Data.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3683DC-80E0-87CE-691F-F4C3FC9C9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21920"/>
              </p:ext>
            </p:extLst>
          </p:nvPr>
        </p:nvGraphicFramePr>
        <p:xfrm>
          <a:off x="9104449" y="165358"/>
          <a:ext cx="297564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20">
                  <a:extLst>
                    <a:ext uri="{9D8B030D-6E8A-4147-A177-3AD203B41FA5}">
                      <a16:colId xmlns:a16="http://schemas.microsoft.com/office/drawing/2014/main" val="1580201947"/>
                    </a:ext>
                  </a:extLst>
                </a:gridCol>
                <a:gridCol w="1487820">
                  <a:extLst>
                    <a:ext uri="{9D8B030D-6E8A-4147-A177-3AD203B41FA5}">
                      <a16:colId xmlns:a16="http://schemas.microsoft.com/office/drawing/2014/main" val="341402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After pre-screening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# of materials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44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0D 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3458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95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1D 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1091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88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5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F3DE-5AA0-75AF-F692-D9587D13F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0515600" cy="1325563"/>
          </a:xfrm>
        </p:spPr>
        <p:txBody>
          <a:bodyPr/>
          <a:lstStyle/>
          <a:p>
            <a:r>
              <a:rPr lang="en-HK" dirty="0"/>
              <a:t>Interactions between constituent clusters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E2C3E-25A1-5059-6539-FC1C3851333F}"/>
              </a:ext>
            </a:extLst>
          </p:cNvPr>
          <p:cNvSpPr txBox="1"/>
          <p:nvPr/>
        </p:nvSpPr>
        <p:spPr>
          <a:xfrm>
            <a:off x="333375" y="896938"/>
            <a:ext cx="896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Idea: Increase the distance between constituent clusters &amp; observe the total energy evolution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9E1A3-E536-3565-4E80-269A3E8F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741933"/>
            <a:ext cx="2086348" cy="1243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0AC89C-5AF9-15CD-B23B-BDB115801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597902"/>
            <a:ext cx="2638748" cy="1558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F5DEEA-FC2B-076E-CBAA-481E9A5AF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04" y="1377917"/>
            <a:ext cx="3267396" cy="1944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8B1C6E-516C-F303-C40C-872DBA27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1404920"/>
            <a:ext cx="3267396" cy="1917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9682B3-2BEA-307B-E36F-0253744478F3}"/>
              </a:ext>
            </a:extLst>
          </p:cNvPr>
          <p:cNvSpPr txBox="1"/>
          <p:nvPr/>
        </p:nvSpPr>
        <p:spPr>
          <a:xfrm>
            <a:off x="326604" y="1333723"/>
            <a:ext cx="458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mp-1999_0D_Sb2O3_optB88: charge-neutral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CA5FCB-BE6B-164C-6378-AB0B88FF8709}"/>
              </a:ext>
            </a:extLst>
          </p:cNvPr>
          <p:cNvSpPr txBox="1"/>
          <p:nvPr/>
        </p:nvSpPr>
        <p:spPr>
          <a:xfrm>
            <a:off x="117054" y="3059668"/>
            <a:ext cx="137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Size: 1x1x1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E2E30-51F5-2591-0E75-07CC0F8D17BB}"/>
              </a:ext>
            </a:extLst>
          </p:cNvPr>
          <p:cNvSpPr txBox="1"/>
          <p:nvPr/>
        </p:nvSpPr>
        <p:spPr>
          <a:xfrm>
            <a:off x="2692029" y="3059668"/>
            <a:ext cx="137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Size: 2x2x2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A631E-2342-1DB3-A14E-A7113E7C919E}"/>
              </a:ext>
            </a:extLst>
          </p:cNvPr>
          <p:cNvSpPr txBox="1"/>
          <p:nvPr/>
        </p:nvSpPr>
        <p:spPr>
          <a:xfrm>
            <a:off x="5959425" y="3137487"/>
            <a:ext cx="137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Size: 3x3x3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3FE9A0-51AF-57F6-4E6E-B30936EC39BF}"/>
              </a:ext>
            </a:extLst>
          </p:cNvPr>
          <p:cNvSpPr txBox="1"/>
          <p:nvPr/>
        </p:nvSpPr>
        <p:spPr>
          <a:xfrm>
            <a:off x="9080082" y="3137487"/>
            <a:ext cx="137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Size: 4x4x4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2EB52A-CDCC-5AFD-C4E5-746A716B9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28" y="4245494"/>
            <a:ext cx="2762858" cy="19764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38C82D-4707-36F1-CB7B-DB4D28437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524" y="4376131"/>
            <a:ext cx="2515480" cy="16650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59702-1C19-6A78-5B06-C332E8BB3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1131" y="4243088"/>
            <a:ext cx="2780773" cy="17980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BFA91D-1C9B-F35A-8C15-45D8C4C68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6031" y="3980890"/>
            <a:ext cx="3267396" cy="20602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EA4EA2-999E-BD7F-4892-77AA94A53BB9}"/>
              </a:ext>
            </a:extLst>
          </p:cNvPr>
          <p:cNvSpPr txBox="1"/>
          <p:nvPr/>
        </p:nvSpPr>
        <p:spPr>
          <a:xfrm>
            <a:off x="1091162" y="6257735"/>
            <a:ext cx="137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Size: 1x1x1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1ED80-D480-9305-6624-6D7FC57001A6}"/>
              </a:ext>
            </a:extLst>
          </p:cNvPr>
          <p:cNvSpPr txBox="1"/>
          <p:nvPr/>
        </p:nvSpPr>
        <p:spPr>
          <a:xfrm>
            <a:off x="3666137" y="6257735"/>
            <a:ext cx="137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Size: 2x2x2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47A991-6920-7158-7FDC-7932E723D430}"/>
              </a:ext>
            </a:extLst>
          </p:cNvPr>
          <p:cNvSpPr txBox="1"/>
          <p:nvPr/>
        </p:nvSpPr>
        <p:spPr>
          <a:xfrm>
            <a:off x="6933533" y="6335554"/>
            <a:ext cx="137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Size: 3x3x3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B4AC00-AB23-75E5-C9DC-08AF3BFE7535}"/>
              </a:ext>
            </a:extLst>
          </p:cNvPr>
          <p:cNvSpPr txBox="1"/>
          <p:nvPr/>
        </p:nvSpPr>
        <p:spPr>
          <a:xfrm>
            <a:off x="10054190" y="6335554"/>
            <a:ext cx="137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Size: 4x4x4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D76EBE-D8DB-73A7-CEB9-3654FD138E18}"/>
              </a:ext>
            </a:extLst>
          </p:cNvPr>
          <p:cNvSpPr txBox="1"/>
          <p:nvPr/>
        </p:nvSpPr>
        <p:spPr>
          <a:xfrm>
            <a:off x="25450" y="3864415"/>
            <a:ext cx="6661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mp-24113_0D_SnH8_lb_NF3_rb_2_optB88: (NH4)</a:t>
            </a:r>
            <a:r>
              <a:rPr lang="en-HK" baseline="30000" dirty="0"/>
              <a:t>+</a:t>
            </a:r>
            <a:r>
              <a:rPr lang="en-HK" dirty="0"/>
              <a:t> &amp; (SnF6)</a:t>
            </a:r>
            <a:r>
              <a:rPr lang="en-HK" baseline="30000" dirty="0"/>
              <a:t>2-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FCE571-B022-61B0-81C2-DC0925200D20}"/>
              </a:ext>
            </a:extLst>
          </p:cNvPr>
          <p:cNvCxnSpPr/>
          <p:nvPr/>
        </p:nvCxnSpPr>
        <p:spPr>
          <a:xfrm>
            <a:off x="0" y="3600450"/>
            <a:ext cx="121824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31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1CC1E8F-E8C0-AEBC-936D-22C45BA3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5" y="123600"/>
            <a:ext cx="3438900" cy="20609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DAA5B6-01B4-102B-5823-A1BA66914C70}"/>
              </a:ext>
            </a:extLst>
          </p:cNvPr>
          <p:cNvSpPr txBox="1"/>
          <p:nvPr/>
        </p:nvSpPr>
        <p:spPr>
          <a:xfrm>
            <a:off x="438150" y="2184501"/>
            <a:ext cx="26559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dirty="0"/>
              <a:t>opt_mp-1999_0D_Sb2O3_optB88_latt_1_1_1</a:t>
            </a:r>
          </a:p>
          <a:p>
            <a:r>
              <a:rPr lang="en-HK" sz="1600" dirty="0"/>
              <a:t>Ellipsoid vol: 30.266 *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C78D47-1EB0-C4E8-0FA4-829E536076A7}"/>
              </a:ext>
            </a:extLst>
          </p:cNvPr>
          <p:cNvSpPr txBox="1"/>
          <p:nvPr/>
        </p:nvSpPr>
        <p:spPr>
          <a:xfrm>
            <a:off x="3648075" y="2457628"/>
            <a:ext cx="4431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dirty="0"/>
              <a:t>opt_mp-638424_0D_Sb2S2O9_optB88_latt_1_1_1</a:t>
            </a:r>
          </a:p>
          <a:p>
            <a:r>
              <a:rPr lang="en-HK" sz="1600" dirty="0"/>
              <a:t>Ellipsoid vol: 61.735 * 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564BCB-FD47-A82E-346C-A7E0DC33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966" y="61043"/>
            <a:ext cx="3976909" cy="21855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5F63E5-5FF3-CF6B-89B1-3ABE29DD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25" y="61043"/>
            <a:ext cx="1674895" cy="25102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0B3DFF-FBDF-E90C-7E6B-6CC0965C1E17}"/>
              </a:ext>
            </a:extLst>
          </p:cNvPr>
          <p:cNvSpPr txBox="1"/>
          <p:nvPr/>
        </p:nvSpPr>
        <p:spPr>
          <a:xfrm>
            <a:off x="8715376" y="2463462"/>
            <a:ext cx="3198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dirty="0"/>
              <a:t>opt_mp-7595_0D_GeF2_optB88_latt_1_1_1</a:t>
            </a:r>
          </a:p>
          <a:p>
            <a:r>
              <a:rPr lang="en-HK" sz="1600" dirty="0"/>
              <a:t>Ellipsoid vol: 4.370 * 4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B71C57D-5E43-24BE-8FBD-F1C19D87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2" y="4244017"/>
            <a:ext cx="2829300" cy="16460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1CD531B-4D6F-6C58-0BE2-204E1E562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252" y="3763245"/>
            <a:ext cx="1612599" cy="26076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F085FF2-52E8-1F27-7883-0C952C9054B9}"/>
              </a:ext>
            </a:extLst>
          </p:cNvPr>
          <p:cNvSpPr txBox="1"/>
          <p:nvPr/>
        </p:nvSpPr>
        <p:spPr>
          <a:xfrm>
            <a:off x="209175" y="6336308"/>
            <a:ext cx="4258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dirty="0"/>
              <a:t>opt_mp-1190290_0D_BH8N_optB88_latt_1_1_1</a:t>
            </a:r>
          </a:p>
          <a:p>
            <a:r>
              <a:rPr lang="en-HK" sz="1600" dirty="0"/>
              <a:t>Ellipsoid vol: 2.985 * 2, 1.809 * 2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5DF7FC7-4376-471E-BEED-7400D0E94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049" y="3657907"/>
            <a:ext cx="2734055" cy="22321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6C66DD4-64C8-E6C6-A22B-5CE4CDFD66C5}"/>
              </a:ext>
            </a:extLst>
          </p:cNvPr>
          <p:cNvSpPr txBox="1"/>
          <p:nvPr/>
        </p:nvSpPr>
        <p:spPr>
          <a:xfrm>
            <a:off x="4667251" y="5759252"/>
            <a:ext cx="34120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dirty="0"/>
              <a:t>opt_mp-24113_0D_SnH8_lb_NF3_rb_2_optB88_latt_1_1_1</a:t>
            </a:r>
          </a:p>
          <a:p>
            <a:r>
              <a:rPr lang="en-HK" sz="1600" dirty="0"/>
              <a:t>Ellipsoid vol: 33.551, 1.759*2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B27EC33-8C64-0C8C-E5BF-D0D992A42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273" y="3563542"/>
            <a:ext cx="1838325" cy="250230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602B528-5EA5-8403-1854-B872A6F84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3243" y="3727693"/>
            <a:ext cx="1838325" cy="21623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C9FEC58-263A-ADF5-887C-22A410875DB3}"/>
              </a:ext>
            </a:extLst>
          </p:cNvPr>
          <p:cNvSpPr txBox="1"/>
          <p:nvPr/>
        </p:nvSpPr>
        <p:spPr>
          <a:xfrm>
            <a:off x="8312442" y="5965960"/>
            <a:ext cx="36018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dirty="0"/>
              <a:t>opt_mp-720391_0D_BH4NF4_optB88_latt_1_1_1</a:t>
            </a:r>
          </a:p>
          <a:p>
            <a:r>
              <a:rPr lang="en-HK" sz="1600" dirty="0"/>
              <a:t>Ellipsoid vol: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345AEB-9222-B981-D025-EC2CAEF5B490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7547FA6-2576-987F-B3CF-64ABEE5EC96E}"/>
              </a:ext>
            </a:extLst>
          </p:cNvPr>
          <p:cNvSpPr txBox="1"/>
          <p:nvPr/>
        </p:nvSpPr>
        <p:spPr>
          <a:xfrm>
            <a:off x="4195513" y="3003906"/>
            <a:ext cx="29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All clusters are charge-neutral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27764D-619C-B007-7CDD-5A2615689093}"/>
              </a:ext>
            </a:extLst>
          </p:cNvPr>
          <p:cNvSpPr txBox="1"/>
          <p:nvPr/>
        </p:nvSpPr>
        <p:spPr>
          <a:xfrm>
            <a:off x="4598200" y="3396296"/>
            <a:ext cx="23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All clusters are charged</a:t>
            </a:r>
          </a:p>
        </p:txBody>
      </p:sp>
    </p:spTree>
    <p:extLst>
      <p:ext uri="{BB962C8B-B14F-4D97-AF65-F5344CB8AC3E}">
        <p14:creationId xmlns:p14="http://schemas.microsoft.com/office/powerpoint/2010/main" val="165979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D77B1-992B-CDA9-269B-495C94DC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15155" y="1942"/>
            <a:ext cx="4680000" cy="3582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2FFD7-CDFE-F45C-495E-1108B74E8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1094" y="1941"/>
            <a:ext cx="4679998" cy="3582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DF982C-267B-3342-A7C2-1A51996E1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7156" y="1942"/>
            <a:ext cx="4679998" cy="3582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251EEC-9811-BE11-AF0A-BE01E01C0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15154" y="3467447"/>
            <a:ext cx="4679998" cy="35827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8CF867-B339-3132-31BF-6C5B7E500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1094" y="3467447"/>
            <a:ext cx="4679998" cy="35827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D6B788-9EAF-1F87-3EC8-3301DAE07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7156" y="3467447"/>
            <a:ext cx="4679998" cy="35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D4F03-F9CD-6642-315C-F36889B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04" y="3587420"/>
            <a:ext cx="5606430" cy="302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D47E9D-3432-1450-3EE3-91ADB581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060" y="537102"/>
            <a:ext cx="3438900" cy="2060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78E5B-ED27-C01F-7E24-684C16254818}"/>
              </a:ext>
            </a:extLst>
          </p:cNvPr>
          <p:cNvSpPr txBox="1"/>
          <p:nvPr/>
        </p:nvSpPr>
        <p:spPr>
          <a:xfrm>
            <a:off x="7746035" y="2598003"/>
            <a:ext cx="26559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dirty="0"/>
              <a:t>opt_mp-1999_0D_Sb2O3_optB88_latt_1_1_1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C250E-1B6A-C7E4-34D6-B0D81556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HK" dirty="0"/>
              <a:t>0D Materials – 1 task only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1D677-BAB9-3ECC-F064-3D83619C29F7}"/>
              </a:ext>
            </a:extLst>
          </p:cNvPr>
          <p:cNvSpPr txBox="1"/>
          <p:nvPr/>
        </p:nvSpPr>
        <p:spPr>
          <a:xfrm>
            <a:off x="250707" y="1176953"/>
            <a:ext cx="60746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solidFill>
                  <a:srgbClr val="C00000"/>
                </a:solidFill>
              </a:rPr>
              <a:t>Task: define a surface that encloses a single constituent 0D cluster and calculate the surface area.</a:t>
            </a:r>
          </a:p>
          <a:p>
            <a:endParaRPr lang="en-HK" sz="2000" dirty="0">
              <a:solidFill>
                <a:srgbClr val="C00000"/>
              </a:solidFill>
            </a:endParaRPr>
          </a:p>
          <a:p>
            <a:r>
              <a:rPr lang="en-HK" sz="2000" dirty="0"/>
              <a:t>Requirement: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The approach should be general enough to handle various 0D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Avoid brute-force exhaustive scanning of the whole 3D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Balance the calculation complexity and the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Given a surface type (sphere, ellipsoid, or rectangular cuboid), try to minimize the enclosing volume.</a:t>
            </a:r>
          </a:p>
          <a:p>
            <a:endParaRPr lang="en-HK" sz="2000" dirty="0"/>
          </a:p>
          <a:p>
            <a:r>
              <a:rPr lang="en-HK" sz="2000" dirty="0"/>
              <a:t>Any surface type can be considered here. But we can work on sphere and ellipsoid, and take them as references.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C4CAB-11E4-DE55-572C-2B8870D41372}"/>
              </a:ext>
            </a:extLst>
          </p:cNvPr>
          <p:cNvSpPr txBox="1"/>
          <p:nvPr/>
        </p:nvSpPr>
        <p:spPr>
          <a:xfrm>
            <a:off x="261519" y="5970039"/>
            <a:ext cx="499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u="sng" dirty="0">
                <a:solidFill>
                  <a:srgbClr val="C00000"/>
                </a:solidFill>
              </a:rPr>
              <a:t>Do rush to coding. Think about potential solutions and ensure the solutions are crystal clear first.</a:t>
            </a:r>
          </a:p>
        </p:txBody>
      </p:sp>
    </p:spTree>
    <p:extLst>
      <p:ext uri="{BB962C8B-B14F-4D97-AF65-F5344CB8AC3E}">
        <p14:creationId xmlns:p14="http://schemas.microsoft.com/office/powerpoint/2010/main" val="247791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55DB6-A529-D834-7FD5-A11F5961F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7C416E0-69DF-82B3-8BB2-2465B6E4981E}"/>
              </a:ext>
            </a:extLst>
          </p:cNvPr>
          <p:cNvCxnSpPr>
            <a:cxnSpLocks/>
          </p:cNvCxnSpPr>
          <p:nvPr/>
        </p:nvCxnSpPr>
        <p:spPr>
          <a:xfrm flipV="1">
            <a:off x="9290203" y="133822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91D6471-4127-637E-AD0F-123102AB9F8F}"/>
              </a:ext>
            </a:extLst>
          </p:cNvPr>
          <p:cNvCxnSpPr>
            <a:cxnSpLocks/>
          </p:cNvCxnSpPr>
          <p:nvPr/>
        </p:nvCxnSpPr>
        <p:spPr>
          <a:xfrm flipV="1">
            <a:off x="8825381" y="1348895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69E4C3-B692-D4FE-1A25-2AC27C2C4DFB}"/>
              </a:ext>
            </a:extLst>
          </p:cNvPr>
          <p:cNvCxnSpPr>
            <a:cxnSpLocks/>
          </p:cNvCxnSpPr>
          <p:nvPr/>
        </p:nvCxnSpPr>
        <p:spPr>
          <a:xfrm flipV="1">
            <a:off x="8364930" y="137160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9459A6-7B68-B695-6C1A-3EFB9BC55218}"/>
              </a:ext>
            </a:extLst>
          </p:cNvPr>
          <p:cNvCxnSpPr>
            <a:cxnSpLocks/>
          </p:cNvCxnSpPr>
          <p:nvPr/>
        </p:nvCxnSpPr>
        <p:spPr>
          <a:xfrm flipV="1">
            <a:off x="7904480" y="137160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C460865-EB46-3E59-E757-D721A8B23395}"/>
              </a:ext>
            </a:extLst>
          </p:cNvPr>
          <p:cNvCxnSpPr>
            <a:cxnSpLocks/>
          </p:cNvCxnSpPr>
          <p:nvPr/>
        </p:nvCxnSpPr>
        <p:spPr>
          <a:xfrm flipV="1">
            <a:off x="7451545" y="1348895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57024E-762C-6C65-F1F7-AD2BCD41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HK" dirty="0"/>
              <a:t>1D Materials – 1</a:t>
            </a:r>
            <a:r>
              <a:rPr lang="en-HK" baseline="30000" dirty="0"/>
              <a:t>st</a:t>
            </a:r>
            <a:r>
              <a:rPr lang="en-HK" dirty="0"/>
              <a:t> 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3B139-4197-2F76-F220-4E66ECE07B58}"/>
              </a:ext>
            </a:extLst>
          </p:cNvPr>
          <p:cNvSpPr txBox="1"/>
          <p:nvPr/>
        </p:nvSpPr>
        <p:spPr>
          <a:xfrm>
            <a:off x="250707" y="1176953"/>
            <a:ext cx="60746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solidFill>
                  <a:srgbClr val="C00000"/>
                </a:solidFill>
              </a:rPr>
              <a:t>Task I: find the direction of every constituent 1D chain in a given 1Dmaterial.</a:t>
            </a:r>
          </a:p>
          <a:p>
            <a:r>
              <a:rPr lang="en-HK" sz="2000" dirty="0"/>
              <a:t>The potential solution as discussed:</a:t>
            </a:r>
          </a:p>
          <a:p>
            <a:r>
              <a:rPr lang="en-HK" sz="2000" dirty="0"/>
              <a:t>Step 1: identify all constituent 1D chain(s) in its unit cell structure.</a:t>
            </a:r>
          </a:p>
          <a:p>
            <a:r>
              <a:rPr lang="en-HK" sz="2000" dirty="0"/>
              <a:t>Step 2: select an atom in a constituent 1D chain, say the green site on the right plot</a:t>
            </a:r>
          </a:p>
          <a:p>
            <a:r>
              <a:rPr lang="en-HK" sz="2000" dirty="0"/>
              <a:t>Step 3: build a 2x2x2 supercell and identify all constituent 1D chain(s).</a:t>
            </a:r>
          </a:p>
          <a:p>
            <a:r>
              <a:rPr lang="en-HK" sz="2000" dirty="0"/>
              <a:t>Step 4: In the 2x2x2 supercell, every 1D chain have 2 green sites now. Their position must differ by a linear combination of the unit-cell lattice vectors. Use their fractional coordinates modulo 1 to pinpoint these two green sites. Their cartesian coordinate difference gives the direction of the 1D chain.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5FD65A-B839-EC13-5614-90E2A13C6C97}"/>
              </a:ext>
            </a:extLst>
          </p:cNvPr>
          <p:cNvGrpSpPr/>
          <p:nvPr/>
        </p:nvGrpSpPr>
        <p:grpSpPr>
          <a:xfrm>
            <a:off x="7764475" y="1884839"/>
            <a:ext cx="3738067" cy="1364286"/>
            <a:chOff x="7764475" y="1884839"/>
            <a:chExt cx="3738067" cy="136428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8B66B5B-453A-ABBF-3F17-790221C268C5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1C486D-C166-3962-84DC-93568ECD05F1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06EBF3-F513-2945-6650-E1639C4DDAA6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76756B-6465-6183-FD3F-664ED03B0B02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F2401D-417A-3D80-092E-1B87FF2FB1CB}"/>
              </a:ext>
            </a:extLst>
          </p:cNvPr>
          <p:cNvGrpSpPr/>
          <p:nvPr/>
        </p:nvGrpSpPr>
        <p:grpSpPr>
          <a:xfrm rot="5400000">
            <a:off x="7178040" y="1852153"/>
            <a:ext cx="3738067" cy="1364286"/>
            <a:chOff x="7764475" y="1884839"/>
            <a:chExt cx="3738067" cy="13642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713CD2-BCBE-A9B6-D5C3-67A93DAE189D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D6F753-1B0D-C754-F323-C981847A52E5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65EE1E8-A13E-6B15-262F-AD654BFFE3C7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B396779-63C0-D27E-E101-11925639B17A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B3E424-7F2A-5F9E-7126-B13F471DF211}"/>
              </a:ext>
            </a:extLst>
          </p:cNvPr>
          <p:cNvGrpSpPr/>
          <p:nvPr/>
        </p:nvGrpSpPr>
        <p:grpSpPr>
          <a:xfrm rot="5400000">
            <a:off x="8542325" y="1852153"/>
            <a:ext cx="3738067" cy="1364286"/>
            <a:chOff x="7764475" y="1884839"/>
            <a:chExt cx="3738067" cy="13642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236F2A-F7D1-B8D4-5E64-423C08FE89E0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85FD1FC-3A94-5B2B-3059-3DA3ED725586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BC08094-769A-9002-5977-A3E952BC3887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2682D1-A4BF-0AB0-53DA-BF89FFE2F4BB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0D8DD197-B46E-8CDF-C805-595B6A7ACCE6}"/>
              </a:ext>
            </a:extLst>
          </p:cNvPr>
          <p:cNvSpPr/>
          <p:nvPr/>
        </p:nvSpPr>
        <p:spPr>
          <a:xfrm>
            <a:off x="8302752" y="319674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70B82D0-1769-C148-94ED-7CC5AA6C93D0}"/>
              </a:ext>
            </a:extLst>
          </p:cNvPr>
          <p:cNvSpPr/>
          <p:nvPr/>
        </p:nvSpPr>
        <p:spPr>
          <a:xfrm>
            <a:off x="8444178" y="30436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157ACA5-4176-DDBF-3699-420BC846DD80}"/>
              </a:ext>
            </a:extLst>
          </p:cNvPr>
          <p:cNvSpPr/>
          <p:nvPr/>
        </p:nvSpPr>
        <p:spPr>
          <a:xfrm>
            <a:off x="8609989" y="292048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ABB456-B56E-02EB-998B-6E7DA41EE7BD}"/>
              </a:ext>
            </a:extLst>
          </p:cNvPr>
          <p:cNvSpPr/>
          <p:nvPr/>
        </p:nvSpPr>
        <p:spPr>
          <a:xfrm>
            <a:off x="8761169" y="274092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66ECD29-5C68-15DC-B1C5-3AAF6DFBAC41}"/>
              </a:ext>
            </a:extLst>
          </p:cNvPr>
          <p:cNvSpPr/>
          <p:nvPr/>
        </p:nvSpPr>
        <p:spPr>
          <a:xfrm>
            <a:off x="8906867" y="260187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AF459D-EBA0-C103-4EA8-78388FD8B14E}"/>
              </a:ext>
            </a:extLst>
          </p:cNvPr>
          <p:cNvSpPr/>
          <p:nvPr/>
        </p:nvSpPr>
        <p:spPr>
          <a:xfrm>
            <a:off x="9048293" y="24488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7D9128-DD11-2128-DF82-BF7EB96AE050}"/>
              </a:ext>
            </a:extLst>
          </p:cNvPr>
          <p:cNvSpPr/>
          <p:nvPr/>
        </p:nvSpPr>
        <p:spPr>
          <a:xfrm>
            <a:off x="9214104" y="232561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707DFDF-919F-3D71-99A4-41B9100DCAAF}"/>
              </a:ext>
            </a:extLst>
          </p:cNvPr>
          <p:cNvSpPr/>
          <p:nvPr/>
        </p:nvSpPr>
        <p:spPr>
          <a:xfrm>
            <a:off x="9365284" y="214606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15663F-AC34-F81F-7B13-A3E0C935D8D5}"/>
              </a:ext>
            </a:extLst>
          </p:cNvPr>
          <p:cNvSpPr/>
          <p:nvPr/>
        </p:nvSpPr>
        <p:spPr>
          <a:xfrm>
            <a:off x="9527440" y="19850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13F436-E742-7B8E-6986-A3B3597E1F5A}"/>
              </a:ext>
            </a:extLst>
          </p:cNvPr>
          <p:cNvSpPr/>
          <p:nvPr/>
        </p:nvSpPr>
        <p:spPr>
          <a:xfrm>
            <a:off x="9668866" y="183193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C167A2-209D-AC3B-B04D-BC4414FDB8E0}"/>
              </a:ext>
            </a:extLst>
          </p:cNvPr>
          <p:cNvSpPr/>
          <p:nvPr/>
        </p:nvSpPr>
        <p:spPr>
          <a:xfrm>
            <a:off x="9834677" y="170874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77D1676-5241-C5A3-99A2-6767C16BB3F1}"/>
              </a:ext>
            </a:extLst>
          </p:cNvPr>
          <p:cNvSpPr/>
          <p:nvPr/>
        </p:nvSpPr>
        <p:spPr>
          <a:xfrm>
            <a:off x="9985857" y="152919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F3B056F-5A68-FBF2-747F-34C80C696741}"/>
              </a:ext>
            </a:extLst>
          </p:cNvPr>
          <p:cNvSpPr/>
          <p:nvPr/>
        </p:nvSpPr>
        <p:spPr>
          <a:xfrm>
            <a:off x="8763202" y="319674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33D7D95-32C2-2E0E-7BE3-2D3963D6F548}"/>
              </a:ext>
            </a:extLst>
          </p:cNvPr>
          <p:cNvSpPr/>
          <p:nvPr/>
        </p:nvSpPr>
        <p:spPr>
          <a:xfrm>
            <a:off x="8904628" y="30436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52D1286-7D38-4AB7-B437-54FB3E1618FA}"/>
              </a:ext>
            </a:extLst>
          </p:cNvPr>
          <p:cNvSpPr/>
          <p:nvPr/>
        </p:nvSpPr>
        <p:spPr>
          <a:xfrm>
            <a:off x="9070439" y="292048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D8B6FDF-5643-A9D4-D616-6E187AC0F5FC}"/>
              </a:ext>
            </a:extLst>
          </p:cNvPr>
          <p:cNvSpPr/>
          <p:nvPr/>
        </p:nvSpPr>
        <p:spPr>
          <a:xfrm>
            <a:off x="9221619" y="274092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5541675-EB04-FCD4-609B-AA8EBEAED35E}"/>
              </a:ext>
            </a:extLst>
          </p:cNvPr>
          <p:cNvSpPr/>
          <p:nvPr/>
        </p:nvSpPr>
        <p:spPr>
          <a:xfrm>
            <a:off x="9367317" y="260187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3792DF-7D95-43B9-922E-F85D8DCC1CA1}"/>
              </a:ext>
            </a:extLst>
          </p:cNvPr>
          <p:cNvSpPr/>
          <p:nvPr/>
        </p:nvSpPr>
        <p:spPr>
          <a:xfrm>
            <a:off x="9508743" y="24488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5F2198B-BCD5-706F-BC57-E30E7974E42F}"/>
              </a:ext>
            </a:extLst>
          </p:cNvPr>
          <p:cNvSpPr/>
          <p:nvPr/>
        </p:nvSpPr>
        <p:spPr>
          <a:xfrm>
            <a:off x="9674554" y="232561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C7F743-D3D3-1A85-9C03-8629D1DA6578}"/>
              </a:ext>
            </a:extLst>
          </p:cNvPr>
          <p:cNvSpPr/>
          <p:nvPr/>
        </p:nvSpPr>
        <p:spPr>
          <a:xfrm>
            <a:off x="9825734" y="214606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6878FC-C233-0372-797C-DC3F39A10426}"/>
              </a:ext>
            </a:extLst>
          </p:cNvPr>
          <p:cNvSpPr/>
          <p:nvPr/>
        </p:nvSpPr>
        <p:spPr>
          <a:xfrm>
            <a:off x="9987890" y="19850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3AD9C09-45B2-FF2C-500D-922A061C8124}"/>
              </a:ext>
            </a:extLst>
          </p:cNvPr>
          <p:cNvSpPr/>
          <p:nvPr/>
        </p:nvSpPr>
        <p:spPr>
          <a:xfrm>
            <a:off x="10129316" y="183193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2653C83-6600-2B6E-F874-ABCC75A7C8C8}"/>
              </a:ext>
            </a:extLst>
          </p:cNvPr>
          <p:cNvSpPr/>
          <p:nvPr/>
        </p:nvSpPr>
        <p:spPr>
          <a:xfrm>
            <a:off x="10295127" y="170874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ECF65BB-99F9-7628-C230-3FA99B0B2FB1}"/>
              </a:ext>
            </a:extLst>
          </p:cNvPr>
          <p:cNvSpPr/>
          <p:nvPr/>
        </p:nvSpPr>
        <p:spPr>
          <a:xfrm>
            <a:off x="10446307" y="152919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A686963-B94E-4502-B24B-F1C803B2CFA2}"/>
              </a:ext>
            </a:extLst>
          </p:cNvPr>
          <p:cNvSpPr/>
          <p:nvPr/>
        </p:nvSpPr>
        <p:spPr>
          <a:xfrm>
            <a:off x="9223653" y="31740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B191565-9267-6764-0316-CC2D825B5A74}"/>
              </a:ext>
            </a:extLst>
          </p:cNvPr>
          <p:cNvSpPr/>
          <p:nvPr/>
        </p:nvSpPr>
        <p:spPr>
          <a:xfrm>
            <a:off x="9365079" y="302096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763A5-B440-7AFE-D1F5-2896596F86C8}"/>
              </a:ext>
            </a:extLst>
          </p:cNvPr>
          <p:cNvSpPr/>
          <p:nvPr/>
        </p:nvSpPr>
        <p:spPr>
          <a:xfrm>
            <a:off x="9530890" y="289778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CB52C0F-438D-EC44-5B46-B63DDABE8A4E}"/>
              </a:ext>
            </a:extLst>
          </p:cNvPr>
          <p:cNvSpPr/>
          <p:nvPr/>
        </p:nvSpPr>
        <p:spPr>
          <a:xfrm>
            <a:off x="9682070" y="2718223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33B0DA-6ABA-39E3-3160-7D64641BC1C9}"/>
              </a:ext>
            </a:extLst>
          </p:cNvPr>
          <p:cNvSpPr/>
          <p:nvPr/>
        </p:nvSpPr>
        <p:spPr>
          <a:xfrm>
            <a:off x="9827768" y="2579169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FE5BE5-B78F-36AC-43B7-0486D9CD9EFD}"/>
              </a:ext>
            </a:extLst>
          </p:cNvPr>
          <p:cNvSpPr/>
          <p:nvPr/>
        </p:nvSpPr>
        <p:spPr>
          <a:xfrm>
            <a:off x="9969194" y="242609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5964608-9F9C-BFB4-8817-8D28F1BC4F9B}"/>
              </a:ext>
            </a:extLst>
          </p:cNvPr>
          <p:cNvSpPr/>
          <p:nvPr/>
        </p:nvSpPr>
        <p:spPr>
          <a:xfrm>
            <a:off x="10135005" y="2302912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6B45E15-8D9B-EAFD-90BA-DA6F35B0E7D5}"/>
              </a:ext>
            </a:extLst>
          </p:cNvPr>
          <p:cNvSpPr/>
          <p:nvPr/>
        </p:nvSpPr>
        <p:spPr>
          <a:xfrm>
            <a:off x="10286185" y="212335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CB43A67-98F6-4111-F224-820CD9797291}"/>
              </a:ext>
            </a:extLst>
          </p:cNvPr>
          <p:cNvSpPr/>
          <p:nvPr/>
        </p:nvSpPr>
        <p:spPr>
          <a:xfrm>
            <a:off x="10448341" y="196230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CE4F58E-9BB5-EE10-8257-0DF62755C31C}"/>
              </a:ext>
            </a:extLst>
          </p:cNvPr>
          <p:cNvSpPr/>
          <p:nvPr/>
        </p:nvSpPr>
        <p:spPr>
          <a:xfrm>
            <a:off x="10589767" y="180922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85ECB38-C463-D49A-4F94-E848B2B1B951}"/>
              </a:ext>
            </a:extLst>
          </p:cNvPr>
          <p:cNvSpPr/>
          <p:nvPr/>
        </p:nvSpPr>
        <p:spPr>
          <a:xfrm>
            <a:off x="10755578" y="168604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FEBC786-C3DE-8005-AA6B-38FF95ADA7B7}"/>
              </a:ext>
            </a:extLst>
          </p:cNvPr>
          <p:cNvSpPr/>
          <p:nvPr/>
        </p:nvSpPr>
        <p:spPr>
          <a:xfrm>
            <a:off x="10906758" y="150648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85955E6-C668-AE3A-8A5D-14AF9CD28744}"/>
              </a:ext>
            </a:extLst>
          </p:cNvPr>
          <p:cNvSpPr/>
          <p:nvPr/>
        </p:nvSpPr>
        <p:spPr>
          <a:xfrm>
            <a:off x="9688475" y="316336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927DA41-F8F0-ECCD-9BB6-19DBE32670FC}"/>
              </a:ext>
            </a:extLst>
          </p:cNvPr>
          <p:cNvSpPr/>
          <p:nvPr/>
        </p:nvSpPr>
        <p:spPr>
          <a:xfrm>
            <a:off x="9829901" y="301028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F9C0549-29B1-7E66-67EA-1B6CBE369239}"/>
              </a:ext>
            </a:extLst>
          </p:cNvPr>
          <p:cNvSpPr/>
          <p:nvPr/>
        </p:nvSpPr>
        <p:spPr>
          <a:xfrm>
            <a:off x="9995712" y="28871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E1508B2-BF73-193A-B62C-7440B7194331}"/>
              </a:ext>
            </a:extLst>
          </p:cNvPr>
          <p:cNvSpPr/>
          <p:nvPr/>
        </p:nvSpPr>
        <p:spPr>
          <a:xfrm>
            <a:off x="10146892" y="270754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7F706F9-FA9B-41E6-0B4F-3CD2A654F3D6}"/>
              </a:ext>
            </a:extLst>
          </p:cNvPr>
          <p:cNvSpPr/>
          <p:nvPr/>
        </p:nvSpPr>
        <p:spPr>
          <a:xfrm>
            <a:off x="10292590" y="256849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7D866D8-0971-8BDB-002E-6B2E1211D65E}"/>
              </a:ext>
            </a:extLst>
          </p:cNvPr>
          <p:cNvSpPr/>
          <p:nvPr/>
        </p:nvSpPr>
        <p:spPr>
          <a:xfrm>
            <a:off x="10434016" y="241542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601C5BE-956D-DC85-EFD8-44FC4393C5B1}"/>
              </a:ext>
            </a:extLst>
          </p:cNvPr>
          <p:cNvSpPr/>
          <p:nvPr/>
        </p:nvSpPr>
        <p:spPr>
          <a:xfrm>
            <a:off x="10599827" y="22922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BD062BD-32EB-52A3-3F4F-4493341C9AC4}"/>
              </a:ext>
            </a:extLst>
          </p:cNvPr>
          <p:cNvSpPr/>
          <p:nvPr/>
        </p:nvSpPr>
        <p:spPr>
          <a:xfrm>
            <a:off x="10751007" y="211268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E90917C-540C-1285-0DAA-B55AF6393C63}"/>
              </a:ext>
            </a:extLst>
          </p:cNvPr>
          <p:cNvSpPr/>
          <p:nvPr/>
        </p:nvSpPr>
        <p:spPr>
          <a:xfrm>
            <a:off x="10913163" y="195162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EFCAA08-F338-22B0-7BC0-6792D8F6BBA5}"/>
              </a:ext>
            </a:extLst>
          </p:cNvPr>
          <p:cNvSpPr/>
          <p:nvPr/>
        </p:nvSpPr>
        <p:spPr>
          <a:xfrm>
            <a:off x="11054589" y="179855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D5E58DB-1F37-68EF-E7F2-386912109AC5}"/>
              </a:ext>
            </a:extLst>
          </p:cNvPr>
          <p:cNvSpPr/>
          <p:nvPr/>
        </p:nvSpPr>
        <p:spPr>
          <a:xfrm>
            <a:off x="11220400" y="16753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23FB83B-B126-A90B-CEC8-CBF4E8769AB6}"/>
              </a:ext>
            </a:extLst>
          </p:cNvPr>
          <p:cNvSpPr/>
          <p:nvPr/>
        </p:nvSpPr>
        <p:spPr>
          <a:xfrm>
            <a:off x="11371580" y="149581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4201C6-C7A1-3800-B7F1-417A97942D14}"/>
              </a:ext>
            </a:extLst>
          </p:cNvPr>
          <p:cNvSpPr/>
          <p:nvPr/>
        </p:nvSpPr>
        <p:spPr>
          <a:xfrm>
            <a:off x="7849817" y="31740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DC89471-EC47-3FEC-8FC9-19988BC859EB}"/>
              </a:ext>
            </a:extLst>
          </p:cNvPr>
          <p:cNvSpPr/>
          <p:nvPr/>
        </p:nvSpPr>
        <p:spPr>
          <a:xfrm>
            <a:off x="7991243" y="302096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5FE5DDA-B550-01AA-F389-EE246977C9CA}"/>
              </a:ext>
            </a:extLst>
          </p:cNvPr>
          <p:cNvSpPr/>
          <p:nvPr/>
        </p:nvSpPr>
        <p:spPr>
          <a:xfrm>
            <a:off x="8157054" y="289778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E00DE3F-95EB-0220-DE43-A53F2775A895}"/>
              </a:ext>
            </a:extLst>
          </p:cNvPr>
          <p:cNvSpPr/>
          <p:nvPr/>
        </p:nvSpPr>
        <p:spPr>
          <a:xfrm>
            <a:off x="8308234" y="2718223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F261EE5-69F9-EE26-92B5-BF044E0E223E}"/>
              </a:ext>
            </a:extLst>
          </p:cNvPr>
          <p:cNvSpPr/>
          <p:nvPr/>
        </p:nvSpPr>
        <p:spPr>
          <a:xfrm>
            <a:off x="8453932" y="2579169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344101B-4D92-3951-E81E-4D593344AA7C}"/>
              </a:ext>
            </a:extLst>
          </p:cNvPr>
          <p:cNvSpPr/>
          <p:nvPr/>
        </p:nvSpPr>
        <p:spPr>
          <a:xfrm>
            <a:off x="8595358" y="242609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A882CC4-5AC3-969D-6A98-D40A99DA986B}"/>
              </a:ext>
            </a:extLst>
          </p:cNvPr>
          <p:cNvSpPr/>
          <p:nvPr/>
        </p:nvSpPr>
        <p:spPr>
          <a:xfrm>
            <a:off x="8761169" y="230291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E4F86AE-A569-FB01-67DF-6CF83B3FB221}"/>
              </a:ext>
            </a:extLst>
          </p:cNvPr>
          <p:cNvSpPr/>
          <p:nvPr/>
        </p:nvSpPr>
        <p:spPr>
          <a:xfrm>
            <a:off x="8912349" y="2123355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DAD9AB3-FE34-8DB6-B533-E53781F19E81}"/>
              </a:ext>
            </a:extLst>
          </p:cNvPr>
          <p:cNvSpPr/>
          <p:nvPr/>
        </p:nvSpPr>
        <p:spPr>
          <a:xfrm>
            <a:off x="9074505" y="19623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579BCAA-5A5D-9263-B928-8CFF0D37FAD2}"/>
              </a:ext>
            </a:extLst>
          </p:cNvPr>
          <p:cNvSpPr/>
          <p:nvPr/>
        </p:nvSpPr>
        <p:spPr>
          <a:xfrm>
            <a:off x="9215931" y="180922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07D5DAB-D5E5-CCE7-F82D-9DF2E9B49774}"/>
              </a:ext>
            </a:extLst>
          </p:cNvPr>
          <p:cNvSpPr/>
          <p:nvPr/>
        </p:nvSpPr>
        <p:spPr>
          <a:xfrm>
            <a:off x="9381742" y="168604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5DABE28-0239-8691-BBA7-5FD53D4D5CC7}"/>
              </a:ext>
            </a:extLst>
          </p:cNvPr>
          <p:cNvSpPr/>
          <p:nvPr/>
        </p:nvSpPr>
        <p:spPr>
          <a:xfrm>
            <a:off x="9532922" y="150648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B27C729-349D-1122-5C6B-342879E5E67C}"/>
              </a:ext>
            </a:extLst>
          </p:cNvPr>
          <p:cNvCxnSpPr/>
          <p:nvPr/>
        </p:nvCxnSpPr>
        <p:spPr>
          <a:xfrm flipV="1">
            <a:off x="7330343" y="2931565"/>
            <a:ext cx="572614" cy="572614"/>
          </a:xfrm>
          <a:prstGeom prst="straightConnector1">
            <a:avLst/>
          </a:prstGeom>
          <a:ln w="127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27F1036-7FC1-9135-E8D2-9686A49549DC}"/>
                  </a:ext>
                </a:extLst>
              </p:cNvPr>
              <p:cNvSpPr txBox="1"/>
              <p:nvPr/>
            </p:nvSpPr>
            <p:spPr>
              <a:xfrm>
                <a:off x="7403250" y="2999507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27F1036-7FC1-9135-E8D2-9686A495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250" y="2999507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570E42B-AA12-2C94-79E5-7C2B1B52AD85}"/>
              </a:ext>
            </a:extLst>
          </p:cNvPr>
          <p:cNvCxnSpPr>
            <a:cxnSpLocks/>
          </p:cNvCxnSpPr>
          <p:nvPr/>
        </p:nvCxnSpPr>
        <p:spPr>
          <a:xfrm>
            <a:off x="10663530" y="3313786"/>
            <a:ext cx="3910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50991DD-1556-F6C0-87FB-12C4D3E353DD}"/>
                  </a:ext>
                </a:extLst>
              </p:cNvPr>
              <p:cNvSpPr txBox="1"/>
              <p:nvPr/>
            </p:nvSpPr>
            <p:spPr>
              <a:xfrm>
                <a:off x="10789496" y="3354843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50991DD-1556-F6C0-87FB-12C4D3E35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496" y="3354843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23913" t="-45652" r="-65217" b="-1521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779B4F5-4EAA-0065-23B1-A9E4DB4D2A55}"/>
              </a:ext>
            </a:extLst>
          </p:cNvPr>
          <p:cNvCxnSpPr>
            <a:cxnSpLocks/>
          </p:cNvCxnSpPr>
          <p:nvPr/>
        </p:nvCxnSpPr>
        <p:spPr>
          <a:xfrm flipV="1">
            <a:off x="10706811" y="2809174"/>
            <a:ext cx="0" cy="392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BACCB3C-CD7B-2A1B-B6BE-37D1B05A81C3}"/>
                  </a:ext>
                </a:extLst>
              </p:cNvPr>
              <p:cNvSpPr txBox="1"/>
              <p:nvPr/>
            </p:nvSpPr>
            <p:spPr>
              <a:xfrm>
                <a:off x="10738616" y="2887105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BACCB3C-CD7B-2A1B-B6BE-37D1B05A8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616" y="2887105"/>
                <a:ext cx="288477" cy="276999"/>
              </a:xfrm>
              <a:prstGeom prst="rect">
                <a:avLst/>
              </a:prstGeom>
              <a:blipFill>
                <a:blip r:embed="rId4"/>
                <a:stretch>
                  <a:fillRect l="-23404" t="-48889" r="-63830" b="-1555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0C9DF7FE-355D-57BB-6D5C-89256EB4C1A6}"/>
              </a:ext>
            </a:extLst>
          </p:cNvPr>
          <p:cNvSpPr txBox="1"/>
          <p:nvPr/>
        </p:nvSpPr>
        <p:spPr>
          <a:xfrm>
            <a:off x="250707" y="6079767"/>
            <a:ext cx="17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u="sng" dirty="0">
                <a:solidFill>
                  <a:srgbClr val="C00000"/>
                </a:solidFill>
              </a:rPr>
              <a:t>Can be coded.</a:t>
            </a:r>
          </a:p>
        </p:txBody>
      </p:sp>
    </p:spTree>
    <p:extLst>
      <p:ext uri="{BB962C8B-B14F-4D97-AF65-F5344CB8AC3E}">
        <p14:creationId xmlns:p14="http://schemas.microsoft.com/office/powerpoint/2010/main" val="315379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8AE58-680D-4DF8-BE47-37FEE4524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3D8A774-A6B8-B2F4-9BF4-7257338A5FD6}"/>
              </a:ext>
            </a:extLst>
          </p:cNvPr>
          <p:cNvCxnSpPr>
            <a:cxnSpLocks/>
          </p:cNvCxnSpPr>
          <p:nvPr/>
        </p:nvCxnSpPr>
        <p:spPr>
          <a:xfrm flipV="1">
            <a:off x="9290203" y="133822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A72804F-DD25-4ACF-41C1-DD8C1DB2B594}"/>
              </a:ext>
            </a:extLst>
          </p:cNvPr>
          <p:cNvCxnSpPr>
            <a:cxnSpLocks/>
          </p:cNvCxnSpPr>
          <p:nvPr/>
        </p:nvCxnSpPr>
        <p:spPr>
          <a:xfrm flipV="1">
            <a:off x="8825381" y="1348895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4B52F4F-FF1B-9537-282C-8DC214E3DCB6}"/>
              </a:ext>
            </a:extLst>
          </p:cNvPr>
          <p:cNvCxnSpPr>
            <a:cxnSpLocks/>
          </p:cNvCxnSpPr>
          <p:nvPr/>
        </p:nvCxnSpPr>
        <p:spPr>
          <a:xfrm flipV="1">
            <a:off x="8364930" y="137160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D51CD7-42DD-7B96-91C0-7A88AE3BE263}"/>
              </a:ext>
            </a:extLst>
          </p:cNvPr>
          <p:cNvCxnSpPr>
            <a:cxnSpLocks/>
          </p:cNvCxnSpPr>
          <p:nvPr/>
        </p:nvCxnSpPr>
        <p:spPr>
          <a:xfrm flipV="1">
            <a:off x="7904480" y="137160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F5B03C-6158-C566-222D-7EBF54996D13}"/>
              </a:ext>
            </a:extLst>
          </p:cNvPr>
          <p:cNvCxnSpPr>
            <a:cxnSpLocks/>
          </p:cNvCxnSpPr>
          <p:nvPr/>
        </p:nvCxnSpPr>
        <p:spPr>
          <a:xfrm flipV="1">
            <a:off x="7451545" y="1348895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06E47F-0475-183F-45BF-A1B4DF15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HK" dirty="0"/>
              <a:t>1D Materials – 2</a:t>
            </a:r>
            <a:r>
              <a:rPr lang="en-HK" baseline="30000" dirty="0"/>
              <a:t>nd</a:t>
            </a:r>
            <a:r>
              <a:rPr lang="en-HK" dirty="0"/>
              <a:t> 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EF080-4D74-A5E7-5A5A-A20C3674A1CB}"/>
              </a:ext>
            </a:extLst>
          </p:cNvPr>
          <p:cNvSpPr txBox="1"/>
          <p:nvPr/>
        </p:nvSpPr>
        <p:spPr>
          <a:xfrm>
            <a:off x="250707" y="1176953"/>
            <a:ext cx="607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solidFill>
                  <a:srgbClr val="C00000"/>
                </a:solidFill>
              </a:rPr>
              <a:t>Task II: Are all 1D chains in a given material aligned in the same direction?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E72B7-EB8B-D6E7-A74C-8F471FC24B4A}"/>
              </a:ext>
            </a:extLst>
          </p:cNvPr>
          <p:cNvGrpSpPr/>
          <p:nvPr/>
        </p:nvGrpSpPr>
        <p:grpSpPr>
          <a:xfrm>
            <a:off x="7764475" y="1884839"/>
            <a:ext cx="3738067" cy="1364286"/>
            <a:chOff x="7764475" y="1884839"/>
            <a:chExt cx="3738067" cy="136428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DEEA20-682C-95D9-A51A-F668C738332F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005F68E-CE94-EDDE-CD49-E944B0D57444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3AD340-35A5-89A1-863D-C7AD83C9047C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E8D9F5C-0D43-E97F-7C71-E11A505F40BC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FBF912-A7BB-8DCB-250E-AA712C11B364}"/>
              </a:ext>
            </a:extLst>
          </p:cNvPr>
          <p:cNvGrpSpPr/>
          <p:nvPr/>
        </p:nvGrpSpPr>
        <p:grpSpPr>
          <a:xfrm rot="5400000">
            <a:off x="7178040" y="1852153"/>
            <a:ext cx="3738067" cy="1364286"/>
            <a:chOff x="7764475" y="1884839"/>
            <a:chExt cx="3738067" cy="13642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7059E7-03B4-76BF-AFE3-862064D6B6A3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B5B729-FF28-36B5-3B9F-96F0881E053E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D6699C-F66C-CFAB-0871-806AD9B81BC8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B78964A-C244-60A8-9296-E7B8AA15CA74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A7F94A-7381-21B0-6874-D243401FD5F2}"/>
              </a:ext>
            </a:extLst>
          </p:cNvPr>
          <p:cNvGrpSpPr/>
          <p:nvPr/>
        </p:nvGrpSpPr>
        <p:grpSpPr>
          <a:xfrm rot="5400000">
            <a:off x="8542325" y="1852153"/>
            <a:ext cx="3738067" cy="1364286"/>
            <a:chOff x="7764475" y="1884839"/>
            <a:chExt cx="3738067" cy="13642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A1C8430-40B1-3909-FAF6-E10DDC2E73EC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796790-0D6C-BD7A-5315-485488A2F8F9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9CF717-71BD-AD55-E78F-9C26E5D43368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4902618-9A44-444F-B18F-8E73C7EFCB66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9AD036-C05D-A31C-2685-3884DDA69D38}"/>
              </a:ext>
            </a:extLst>
          </p:cNvPr>
          <p:cNvSpPr/>
          <p:nvPr/>
        </p:nvSpPr>
        <p:spPr>
          <a:xfrm>
            <a:off x="8302752" y="319674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401942-EF15-1FD9-EAEA-CB2029DF52F9}"/>
              </a:ext>
            </a:extLst>
          </p:cNvPr>
          <p:cNvSpPr/>
          <p:nvPr/>
        </p:nvSpPr>
        <p:spPr>
          <a:xfrm>
            <a:off x="8444178" y="30436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9563A1-68A0-1C2B-FED9-D129784D113E}"/>
              </a:ext>
            </a:extLst>
          </p:cNvPr>
          <p:cNvSpPr/>
          <p:nvPr/>
        </p:nvSpPr>
        <p:spPr>
          <a:xfrm>
            <a:off x="8609989" y="292048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8265A6-2B34-BA96-1624-51069C4B8DF1}"/>
              </a:ext>
            </a:extLst>
          </p:cNvPr>
          <p:cNvSpPr/>
          <p:nvPr/>
        </p:nvSpPr>
        <p:spPr>
          <a:xfrm>
            <a:off x="8761169" y="274092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E6018CF-9BC8-A13C-9C1B-671238A6A2FC}"/>
              </a:ext>
            </a:extLst>
          </p:cNvPr>
          <p:cNvSpPr/>
          <p:nvPr/>
        </p:nvSpPr>
        <p:spPr>
          <a:xfrm>
            <a:off x="8906867" y="260187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E8E9CBA-DDE7-47CC-CCF9-DB303BB483BF}"/>
              </a:ext>
            </a:extLst>
          </p:cNvPr>
          <p:cNvSpPr/>
          <p:nvPr/>
        </p:nvSpPr>
        <p:spPr>
          <a:xfrm>
            <a:off x="9048293" y="24488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9B65C3A-0438-52DD-7C8F-C31E48AE94C3}"/>
              </a:ext>
            </a:extLst>
          </p:cNvPr>
          <p:cNvSpPr/>
          <p:nvPr/>
        </p:nvSpPr>
        <p:spPr>
          <a:xfrm>
            <a:off x="9214104" y="232561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416809-052E-A422-3B79-85213B9F1C06}"/>
              </a:ext>
            </a:extLst>
          </p:cNvPr>
          <p:cNvSpPr/>
          <p:nvPr/>
        </p:nvSpPr>
        <p:spPr>
          <a:xfrm>
            <a:off x="9365284" y="214606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2166202-761E-C88E-D7CF-DFA45A7582C3}"/>
              </a:ext>
            </a:extLst>
          </p:cNvPr>
          <p:cNvSpPr/>
          <p:nvPr/>
        </p:nvSpPr>
        <p:spPr>
          <a:xfrm>
            <a:off x="9527440" y="19850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6622BD5-20B0-38AE-366D-FDB3E33006A6}"/>
              </a:ext>
            </a:extLst>
          </p:cNvPr>
          <p:cNvSpPr/>
          <p:nvPr/>
        </p:nvSpPr>
        <p:spPr>
          <a:xfrm>
            <a:off x="9668866" y="183193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7A9E8-80A2-4727-39EE-FE2047E9555F}"/>
              </a:ext>
            </a:extLst>
          </p:cNvPr>
          <p:cNvSpPr/>
          <p:nvPr/>
        </p:nvSpPr>
        <p:spPr>
          <a:xfrm>
            <a:off x="9834677" y="170874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81D1B10-CCC0-DE1B-8157-C4BCAC498DB6}"/>
              </a:ext>
            </a:extLst>
          </p:cNvPr>
          <p:cNvSpPr/>
          <p:nvPr/>
        </p:nvSpPr>
        <p:spPr>
          <a:xfrm>
            <a:off x="9985857" y="152919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1D2E7AE-79EF-BCF3-D177-F52B6EE4229B}"/>
              </a:ext>
            </a:extLst>
          </p:cNvPr>
          <p:cNvSpPr/>
          <p:nvPr/>
        </p:nvSpPr>
        <p:spPr>
          <a:xfrm>
            <a:off x="8763202" y="319674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EA3898A-CD25-12E0-007C-46B3AB3CF2AE}"/>
              </a:ext>
            </a:extLst>
          </p:cNvPr>
          <p:cNvSpPr/>
          <p:nvPr/>
        </p:nvSpPr>
        <p:spPr>
          <a:xfrm>
            <a:off x="8904628" y="30436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454A4F-4914-19E0-B9FD-92471F9FA7B2}"/>
              </a:ext>
            </a:extLst>
          </p:cNvPr>
          <p:cNvSpPr/>
          <p:nvPr/>
        </p:nvSpPr>
        <p:spPr>
          <a:xfrm>
            <a:off x="9070439" y="292048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4CAE651-E400-341E-2234-72E26934420C}"/>
              </a:ext>
            </a:extLst>
          </p:cNvPr>
          <p:cNvSpPr/>
          <p:nvPr/>
        </p:nvSpPr>
        <p:spPr>
          <a:xfrm>
            <a:off x="9221619" y="274092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081986-98FC-1AC8-A050-03601F30E9F3}"/>
              </a:ext>
            </a:extLst>
          </p:cNvPr>
          <p:cNvSpPr/>
          <p:nvPr/>
        </p:nvSpPr>
        <p:spPr>
          <a:xfrm>
            <a:off x="9367317" y="260187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62F9CB-C307-CF39-5420-BF1FBD0DCC72}"/>
              </a:ext>
            </a:extLst>
          </p:cNvPr>
          <p:cNvSpPr/>
          <p:nvPr/>
        </p:nvSpPr>
        <p:spPr>
          <a:xfrm>
            <a:off x="9508743" y="24488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201D58-47EC-6CD7-7AAD-10397ADAC8AA}"/>
              </a:ext>
            </a:extLst>
          </p:cNvPr>
          <p:cNvSpPr/>
          <p:nvPr/>
        </p:nvSpPr>
        <p:spPr>
          <a:xfrm>
            <a:off x="9674554" y="232561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8342F8C-E087-D109-1071-05CFC388E6E4}"/>
              </a:ext>
            </a:extLst>
          </p:cNvPr>
          <p:cNvSpPr/>
          <p:nvPr/>
        </p:nvSpPr>
        <p:spPr>
          <a:xfrm>
            <a:off x="9825734" y="214606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2C8A2D8-5962-CFD3-CB5A-A4D5C6FD33DA}"/>
              </a:ext>
            </a:extLst>
          </p:cNvPr>
          <p:cNvSpPr/>
          <p:nvPr/>
        </p:nvSpPr>
        <p:spPr>
          <a:xfrm>
            <a:off x="9987890" y="19850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6271E0A-EDC3-815A-25F7-3A9476D997D6}"/>
              </a:ext>
            </a:extLst>
          </p:cNvPr>
          <p:cNvSpPr/>
          <p:nvPr/>
        </p:nvSpPr>
        <p:spPr>
          <a:xfrm>
            <a:off x="10129316" y="183193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E4FE0E3-7F2B-1ED4-BCF5-7B3C6F8B4081}"/>
              </a:ext>
            </a:extLst>
          </p:cNvPr>
          <p:cNvSpPr/>
          <p:nvPr/>
        </p:nvSpPr>
        <p:spPr>
          <a:xfrm>
            <a:off x="10295127" y="170874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C2DF3E-8805-F5EF-848C-5CF91D3641AA}"/>
              </a:ext>
            </a:extLst>
          </p:cNvPr>
          <p:cNvSpPr/>
          <p:nvPr/>
        </p:nvSpPr>
        <p:spPr>
          <a:xfrm>
            <a:off x="10446307" y="152919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2CA979-059D-C5E6-5422-F157B75A731B}"/>
              </a:ext>
            </a:extLst>
          </p:cNvPr>
          <p:cNvSpPr/>
          <p:nvPr/>
        </p:nvSpPr>
        <p:spPr>
          <a:xfrm>
            <a:off x="9223653" y="31740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07DFD70-D7D5-A8D3-8A69-3E369319FBB9}"/>
              </a:ext>
            </a:extLst>
          </p:cNvPr>
          <p:cNvSpPr/>
          <p:nvPr/>
        </p:nvSpPr>
        <p:spPr>
          <a:xfrm>
            <a:off x="9365079" y="302096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EA6E3E4-58A7-DA12-878C-31809F032A2D}"/>
              </a:ext>
            </a:extLst>
          </p:cNvPr>
          <p:cNvSpPr/>
          <p:nvPr/>
        </p:nvSpPr>
        <p:spPr>
          <a:xfrm>
            <a:off x="9530890" y="289778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E8919C-BE2E-DAC9-BC35-67E4C0D544A3}"/>
              </a:ext>
            </a:extLst>
          </p:cNvPr>
          <p:cNvSpPr/>
          <p:nvPr/>
        </p:nvSpPr>
        <p:spPr>
          <a:xfrm>
            <a:off x="9682070" y="2718223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7167E93-ADE7-1ABA-299B-A30F2ED62CA4}"/>
              </a:ext>
            </a:extLst>
          </p:cNvPr>
          <p:cNvSpPr/>
          <p:nvPr/>
        </p:nvSpPr>
        <p:spPr>
          <a:xfrm>
            <a:off x="9827768" y="2579169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1A63D89-07BD-CD09-2E9B-AE00F764C6B0}"/>
              </a:ext>
            </a:extLst>
          </p:cNvPr>
          <p:cNvSpPr/>
          <p:nvPr/>
        </p:nvSpPr>
        <p:spPr>
          <a:xfrm>
            <a:off x="9969194" y="242609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8DDE912-4832-9AAF-5B46-C057077781F7}"/>
              </a:ext>
            </a:extLst>
          </p:cNvPr>
          <p:cNvSpPr/>
          <p:nvPr/>
        </p:nvSpPr>
        <p:spPr>
          <a:xfrm>
            <a:off x="10135005" y="2302912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320A9E7-02E5-5A1D-8203-810F4A895BCF}"/>
              </a:ext>
            </a:extLst>
          </p:cNvPr>
          <p:cNvSpPr/>
          <p:nvPr/>
        </p:nvSpPr>
        <p:spPr>
          <a:xfrm>
            <a:off x="10286185" y="212335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62FA8D-13B9-E5B1-E95C-B4CA5F149FE1}"/>
              </a:ext>
            </a:extLst>
          </p:cNvPr>
          <p:cNvSpPr/>
          <p:nvPr/>
        </p:nvSpPr>
        <p:spPr>
          <a:xfrm>
            <a:off x="10448341" y="196230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FFF37C7-3509-59ED-E462-D566165CD14C}"/>
              </a:ext>
            </a:extLst>
          </p:cNvPr>
          <p:cNvSpPr/>
          <p:nvPr/>
        </p:nvSpPr>
        <p:spPr>
          <a:xfrm>
            <a:off x="10589767" y="180922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83D5538-D05F-3EF3-3F67-D35BDC281E5A}"/>
              </a:ext>
            </a:extLst>
          </p:cNvPr>
          <p:cNvSpPr/>
          <p:nvPr/>
        </p:nvSpPr>
        <p:spPr>
          <a:xfrm>
            <a:off x="10755578" y="168604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7DA6A0B-48FD-900F-04C0-4567D464728A}"/>
              </a:ext>
            </a:extLst>
          </p:cNvPr>
          <p:cNvSpPr/>
          <p:nvPr/>
        </p:nvSpPr>
        <p:spPr>
          <a:xfrm>
            <a:off x="10906758" y="150648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5E1E838-4945-DFCF-A680-5BB6FED1A5AB}"/>
              </a:ext>
            </a:extLst>
          </p:cNvPr>
          <p:cNvSpPr/>
          <p:nvPr/>
        </p:nvSpPr>
        <p:spPr>
          <a:xfrm>
            <a:off x="9688475" y="316336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2FDCFAA-9C00-0EA0-7B92-308338AC208C}"/>
              </a:ext>
            </a:extLst>
          </p:cNvPr>
          <p:cNvSpPr/>
          <p:nvPr/>
        </p:nvSpPr>
        <p:spPr>
          <a:xfrm>
            <a:off x="9829901" y="301028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4F24150-341E-EDF0-BA56-F2488798E27B}"/>
              </a:ext>
            </a:extLst>
          </p:cNvPr>
          <p:cNvSpPr/>
          <p:nvPr/>
        </p:nvSpPr>
        <p:spPr>
          <a:xfrm>
            <a:off x="9995712" y="28871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01865D4-AB9C-A182-BFE7-FF301E828E5E}"/>
              </a:ext>
            </a:extLst>
          </p:cNvPr>
          <p:cNvSpPr/>
          <p:nvPr/>
        </p:nvSpPr>
        <p:spPr>
          <a:xfrm>
            <a:off x="10146892" y="270754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BCD1FC3-581E-F194-FB8F-69888B1C9D28}"/>
              </a:ext>
            </a:extLst>
          </p:cNvPr>
          <p:cNvSpPr/>
          <p:nvPr/>
        </p:nvSpPr>
        <p:spPr>
          <a:xfrm>
            <a:off x="10292590" y="256849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20133E1-A9DA-49EF-8628-5CB8E57C897C}"/>
              </a:ext>
            </a:extLst>
          </p:cNvPr>
          <p:cNvSpPr/>
          <p:nvPr/>
        </p:nvSpPr>
        <p:spPr>
          <a:xfrm>
            <a:off x="10434016" y="241542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7BBC880-3113-36DC-2E62-C85FB96DC64F}"/>
              </a:ext>
            </a:extLst>
          </p:cNvPr>
          <p:cNvSpPr/>
          <p:nvPr/>
        </p:nvSpPr>
        <p:spPr>
          <a:xfrm>
            <a:off x="10599827" y="22922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D23A275-EFDA-812D-2C01-E7714014F7ED}"/>
              </a:ext>
            </a:extLst>
          </p:cNvPr>
          <p:cNvSpPr/>
          <p:nvPr/>
        </p:nvSpPr>
        <p:spPr>
          <a:xfrm>
            <a:off x="10751007" y="211268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FF884E7-7F07-6D10-0723-E7F18D3497B3}"/>
              </a:ext>
            </a:extLst>
          </p:cNvPr>
          <p:cNvSpPr/>
          <p:nvPr/>
        </p:nvSpPr>
        <p:spPr>
          <a:xfrm>
            <a:off x="10913163" y="195162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2735F4A-DB44-F24A-BB3D-D478AA8D179E}"/>
              </a:ext>
            </a:extLst>
          </p:cNvPr>
          <p:cNvSpPr/>
          <p:nvPr/>
        </p:nvSpPr>
        <p:spPr>
          <a:xfrm>
            <a:off x="11054589" y="179855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CAD9D8A-66C3-7279-CD1E-2E5D75EBDB2B}"/>
              </a:ext>
            </a:extLst>
          </p:cNvPr>
          <p:cNvSpPr/>
          <p:nvPr/>
        </p:nvSpPr>
        <p:spPr>
          <a:xfrm>
            <a:off x="11220400" y="16753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9B8321F-2B03-E4C6-86DB-40FF4FF9BFFF}"/>
              </a:ext>
            </a:extLst>
          </p:cNvPr>
          <p:cNvSpPr/>
          <p:nvPr/>
        </p:nvSpPr>
        <p:spPr>
          <a:xfrm>
            <a:off x="11371580" y="149581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099BAB8-C17A-C334-73AA-5D490C1FE5D0}"/>
              </a:ext>
            </a:extLst>
          </p:cNvPr>
          <p:cNvSpPr/>
          <p:nvPr/>
        </p:nvSpPr>
        <p:spPr>
          <a:xfrm>
            <a:off x="7849817" y="31740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A6987A1-A19F-D889-FCCC-14A4042A36C1}"/>
              </a:ext>
            </a:extLst>
          </p:cNvPr>
          <p:cNvSpPr/>
          <p:nvPr/>
        </p:nvSpPr>
        <p:spPr>
          <a:xfrm>
            <a:off x="7991243" y="302096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644AFFD-B2C8-8612-83F9-FB85CA0D202F}"/>
              </a:ext>
            </a:extLst>
          </p:cNvPr>
          <p:cNvSpPr/>
          <p:nvPr/>
        </p:nvSpPr>
        <p:spPr>
          <a:xfrm>
            <a:off x="8157054" y="289778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541860A-D90D-1666-5860-A7FBA6461F3C}"/>
              </a:ext>
            </a:extLst>
          </p:cNvPr>
          <p:cNvSpPr/>
          <p:nvPr/>
        </p:nvSpPr>
        <p:spPr>
          <a:xfrm>
            <a:off x="8308234" y="2718223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CF5403-BDFC-D12D-BDD7-C936DE0D5390}"/>
              </a:ext>
            </a:extLst>
          </p:cNvPr>
          <p:cNvSpPr/>
          <p:nvPr/>
        </p:nvSpPr>
        <p:spPr>
          <a:xfrm>
            <a:off x="8453932" y="2579169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47C1F2C-98B1-2420-A8D5-D6E0967B04ED}"/>
              </a:ext>
            </a:extLst>
          </p:cNvPr>
          <p:cNvSpPr/>
          <p:nvPr/>
        </p:nvSpPr>
        <p:spPr>
          <a:xfrm>
            <a:off x="8595358" y="242609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5E35E93-FBC9-5835-5130-786416BC57A0}"/>
              </a:ext>
            </a:extLst>
          </p:cNvPr>
          <p:cNvSpPr/>
          <p:nvPr/>
        </p:nvSpPr>
        <p:spPr>
          <a:xfrm>
            <a:off x="8761169" y="230291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9E73814-165F-6D7F-F14A-D8F3A3208566}"/>
              </a:ext>
            </a:extLst>
          </p:cNvPr>
          <p:cNvSpPr/>
          <p:nvPr/>
        </p:nvSpPr>
        <p:spPr>
          <a:xfrm>
            <a:off x="8912349" y="2123355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4C26A63-F22D-7D41-372D-B4485963E1A4}"/>
              </a:ext>
            </a:extLst>
          </p:cNvPr>
          <p:cNvSpPr/>
          <p:nvPr/>
        </p:nvSpPr>
        <p:spPr>
          <a:xfrm>
            <a:off x="9074505" y="19623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313361D-8ECC-A588-FFF4-02C3F7CCFA79}"/>
              </a:ext>
            </a:extLst>
          </p:cNvPr>
          <p:cNvSpPr/>
          <p:nvPr/>
        </p:nvSpPr>
        <p:spPr>
          <a:xfrm>
            <a:off x="9215931" y="180922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080D87-2D3A-B5D8-B0FA-27E0A1200AE0}"/>
              </a:ext>
            </a:extLst>
          </p:cNvPr>
          <p:cNvSpPr/>
          <p:nvPr/>
        </p:nvSpPr>
        <p:spPr>
          <a:xfrm>
            <a:off x="9381742" y="168604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E41F633-73CE-32E2-51DA-A29BDFBF2889}"/>
              </a:ext>
            </a:extLst>
          </p:cNvPr>
          <p:cNvSpPr/>
          <p:nvPr/>
        </p:nvSpPr>
        <p:spPr>
          <a:xfrm>
            <a:off x="9532922" y="150648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EA8B23-ABAE-EBD4-87AE-22E5684A6B48}"/>
              </a:ext>
            </a:extLst>
          </p:cNvPr>
          <p:cNvCxnSpPr/>
          <p:nvPr/>
        </p:nvCxnSpPr>
        <p:spPr>
          <a:xfrm flipV="1">
            <a:off x="7330343" y="2931565"/>
            <a:ext cx="572614" cy="572614"/>
          </a:xfrm>
          <a:prstGeom prst="straightConnector1">
            <a:avLst/>
          </a:prstGeom>
          <a:ln w="127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D3EE2C5-D44A-3181-7959-A486DE4DEECF}"/>
                  </a:ext>
                </a:extLst>
              </p:cNvPr>
              <p:cNvSpPr txBox="1"/>
              <p:nvPr/>
            </p:nvSpPr>
            <p:spPr>
              <a:xfrm>
                <a:off x="7403250" y="2999507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D3EE2C5-D44A-3181-7959-A486DE4DE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250" y="2999507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698F936-816C-9E78-BEBC-FB842B94F07B}"/>
              </a:ext>
            </a:extLst>
          </p:cNvPr>
          <p:cNvCxnSpPr>
            <a:cxnSpLocks/>
          </p:cNvCxnSpPr>
          <p:nvPr/>
        </p:nvCxnSpPr>
        <p:spPr>
          <a:xfrm>
            <a:off x="10663530" y="3313786"/>
            <a:ext cx="3910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EB412B2-7820-9601-D9A3-24900D0B5C09}"/>
                  </a:ext>
                </a:extLst>
              </p:cNvPr>
              <p:cNvSpPr txBox="1"/>
              <p:nvPr/>
            </p:nvSpPr>
            <p:spPr>
              <a:xfrm>
                <a:off x="10789496" y="3354843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EB412B2-7820-9601-D9A3-24900D0B5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496" y="3354843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23913" t="-45652" r="-65217" b="-1521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CA1423A-33E4-703B-D0F5-98B41CF09DBD}"/>
              </a:ext>
            </a:extLst>
          </p:cNvPr>
          <p:cNvCxnSpPr>
            <a:cxnSpLocks/>
          </p:cNvCxnSpPr>
          <p:nvPr/>
        </p:nvCxnSpPr>
        <p:spPr>
          <a:xfrm flipV="1">
            <a:off x="10706811" y="2809174"/>
            <a:ext cx="0" cy="392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ADC4EE3-4EC2-BB39-E54E-DAC8FF1EE9FF}"/>
                  </a:ext>
                </a:extLst>
              </p:cNvPr>
              <p:cNvSpPr txBox="1"/>
              <p:nvPr/>
            </p:nvSpPr>
            <p:spPr>
              <a:xfrm>
                <a:off x="10738616" y="2887105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ADC4EE3-4EC2-BB39-E54E-DAC8FF1E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616" y="2887105"/>
                <a:ext cx="288477" cy="276999"/>
              </a:xfrm>
              <a:prstGeom prst="rect">
                <a:avLst/>
              </a:prstGeom>
              <a:blipFill>
                <a:blip r:embed="rId4"/>
                <a:stretch>
                  <a:fillRect l="-23404" t="-48889" r="-63830" b="-1555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5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37A4-54EA-BAA6-7C52-BFF1916EB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999DB24-CC96-8794-6BD0-23ACAB3E5B60}"/>
              </a:ext>
            </a:extLst>
          </p:cNvPr>
          <p:cNvCxnSpPr>
            <a:cxnSpLocks/>
          </p:cNvCxnSpPr>
          <p:nvPr/>
        </p:nvCxnSpPr>
        <p:spPr>
          <a:xfrm flipV="1">
            <a:off x="9290203" y="133822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574C0A0-1C93-6C3E-2722-8328D04EC0EE}"/>
              </a:ext>
            </a:extLst>
          </p:cNvPr>
          <p:cNvCxnSpPr>
            <a:cxnSpLocks/>
          </p:cNvCxnSpPr>
          <p:nvPr/>
        </p:nvCxnSpPr>
        <p:spPr>
          <a:xfrm flipV="1">
            <a:off x="8825381" y="1348895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1D04D6C-BF2D-F444-367F-90C10C9962F3}"/>
              </a:ext>
            </a:extLst>
          </p:cNvPr>
          <p:cNvCxnSpPr>
            <a:cxnSpLocks/>
          </p:cNvCxnSpPr>
          <p:nvPr/>
        </p:nvCxnSpPr>
        <p:spPr>
          <a:xfrm flipV="1">
            <a:off x="8364930" y="137160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02B1F9-0AFC-B5C9-26C5-360AC93DF153}"/>
              </a:ext>
            </a:extLst>
          </p:cNvPr>
          <p:cNvCxnSpPr>
            <a:cxnSpLocks/>
          </p:cNvCxnSpPr>
          <p:nvPr/>
        </p:nvCxnSpPr>
        <p:spPr>
          <a:xfrm flipV="1">
            <a:off x="7904480" y="1371600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6F6BD37-730F-1001-AD39-A6F52676F4A4}"/>
              </a:ext>
            </a:extLst>
          </p:cNvPr>
          <p:cNvCxnSpPr>
            <a:cxnSpLocks/>
          </p:cNvCxnSpPr>
          <p:nvPr/>
        </p:nvCxnSpPr>
        <p:spPr>
          <a:xfrm flipV="1">
            <a:off x="7451545" y="1348895"/>
            <a:ext cx="2367280" cy="2341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65DC9C-B42D-6B54-C121-0BC89023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HK" dirty="0"/>
              <a:t>1D Materials – 3</a:t>
            </a:r>
            <a:r>
              <a:rPr lang="en-HK" baseline="30000" dirty="0"/>
              <a:t>rd</a:t>
            </a:r>
            <a:r>
              <a:rPr lang="en-HK" dirty="0"/>
              <a:t>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17C0B-2005-2B2D-0A95-356410CB56B6}"/>
                  </a:ext>
                </a:extLst>
              </p:cNvPr>
              <p:cNvSpPr txBox="1"/>
              <p:nvPr/>
            </p:nvSpPr>
            <p:spPr>
              <a:xfrm>
                <a:off x="250706" y="1176953"/>
                <a:ext cx="7241783" cy="335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sz="2000" dirty="0">
                    <a:solidFill>
                      <a:srgbClr val="C00000"/>
                    </a:solidFill>
                  </a:rPr>
                  <a:t>Task III: If all 1D chains in a given material are aligned in the same direction, is it possible to build a supercell so that the 1D chains is perpendicular to the supercell lattice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HK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HK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HK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HK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rgbClr val="C00000"/>
                    </a:solidFill>
                  </a:rPr>
                  <a:t>. (Note: unnecessary to be parallel with the supercell lattice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HK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HK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rgbClr val="C00000"/>
                    </a:solidFill>
                  </a:rPr>
                  <a:t>)</a:t>
                </a:r>
              </a:p>
              <a:p>
                <a:r>
                  <a:rPr lang="en-HK" sz="2000" dirty="0">
                    <a:solidFill>
                      <a:srgbClr val="C00000"/>
                    </a:solidFill>
                  </a:rPr>
                  <a:t>Mathematical expression: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HK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HK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HK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HK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HK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HK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HK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HK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HK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HK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HK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HK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HK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HK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HK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HK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HK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HK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HK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HK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HK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HK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HK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HK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HK" sz="2000" dirty="0">
                  <a:solidFill>
                    <a:srgbClr val="C00000"/>
                  </a:solidFill>
                </a:endParaRPr>
              </a:p>
              <a:p>
                <a:r>
                  <a:rPr lang="en-HK" sz="2000" dirty="0">
                    <a:solidFill>
                      <a:srgbClr val="C00000"/>
                    </a:solidFill>
                  </a:rPr>
                  <a:t>where all entries of the transformation matrix M must be integer. Then, the question is if we can find M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HK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HK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HK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HK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HK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HK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HK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HK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17C0B-2005-2B2D-0A95-356410CB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06" y="1176953"/>
                <a:ext cx="7241783" cy="3355727"/>
              </a:xfrm>
              <a:prstGeom prst="rect">
                <a:avLst/>
              </a:prstGeom>
              <a:blipFill>
                <a:blip r:embed="rId2"/>
                <a:stretch>
                  <a:fillRect l="-842" t="-907" b="-217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C97E260-A57A-35FB-BAEA-F2EE6BEF2C6F}"/>
              </a:ext>
            </a:extLst>
          </p:cNvPr>
          <p:cNvGrpSpPr/>
          <p:nvPr/>
        </p:nvGrpSpPr>
        <p:grpSpPr>
          <a:xfrm>
            <a:off x="7764475" y="1884839"/>
            <a:ext cx="3738067" cy="1364286"/>
            <a:chOff x="7764475" y="1884839"/>
            <a:chExt cx="3738067" cy="136428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AADB676-AF18-DE43-6247-58298DAF2C86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22B675-6A0A-F7B7-297F-DD968EFE02B0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4755C1-64D7-14EA-6519-A6206206C16D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080607-5866-9AF1-9080-C2DA31CF50A4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C1E798-3BBE-8E4E-0470-DBBA109F71A0}"/>
              </a:ext>
            </a:extLst>
          </p:cNvPr>
          <p:cNvGrpSpPr/>
          <p:nvPr/>
        </p:nvGrpSpPr>
        <p:grpSpPr>
          <a:xfrm rot="5400000">
            <a:off x="7178040" y="1852153"/>
            <a:ext cx="3738067" cy="1364286"/>
            <a:chOff x="7764475" y="1884839"/>
            <a:chExt cx="3738067" cy="13642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891D1A5-DE11-7CCB-EF8A-56D26FB8560C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6EE4D2-839E-DC51-2BEC-4012FD63BBB3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9B2D42-05C7-990E-4051-FB8EFF689B3C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D99A32-FFC5-8DE7-8605-EDEAEBB35AEC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3FB4DA-E1D8-4B45-12E1-00E4942A1C61}"/>
              </a:ext>
            </a:extLst>
          </p:cNvPr>
          <p:cNvGrpSpPr/>
          <p:nvPr/>
        </p:nvGrpSpPr>
        <p:grpSpPr>
          <a:xfrm rot="5400000">
            <a:off x="8542325" y="1852153"/>
            <a:ext cx="3738067" cy="1364286"/>
            <a:chOff x="7764475" y="1884839"/>
            <a:chExt cx="3738067" cy="13642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0868B15-B36C-2304-99CC-58BB053D50FE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1884839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3F46A9-F313-B25B-E47F-888B8DAF5DE8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339601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36B98F-1410-EB4F-4514-069D8FBF8D0F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2794363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B2F7A6D-345C-A252-B368-F3DAB9610393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75" y="3249125"/>
              <a:ext cx="3738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97E4A90B-5F0D-D4BE-7FFD-3A2BE34C4A07}"/>
              </a:ext>
            </a:extLst>
          </p:cNvPr>
          <p:cNvSpPr/>
          <p:nvPr/>
        </p:nvSpPr>
        <p:spPr>
          <a:xfrm>
            <a:off x="8302752" y="319674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5EDF59-5606-96B1-AEC8-0654628CEAB8}"/>
              </a:ext>
            </a:extLst>
          </p:cNvPr>
          <p:cNvSpPr/>
          <p:nvPr/>
        </p:nvSpPr>
        <p:spPr>
          <a:xfrm>
            <a:off x="8444178" y="30436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4C93A7-5C6B-AF23-42A3-4E96BC660110}"/>
              </a:ext>
            </a:extLst>
          </p:cNvPr>
          <p:cNvSpPr/>
          <p:nvPr/>
        </p:nvSpPr>
        <p:spPr>
          <a:xfrm>
            <a:off x="8609989" y="292048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2FE1914-8923-347D-5ED1-BD6C093DFEA7}"/>
              </a:ext>
            </a:extLst>
          </p:cNvPr>
          <p:cNvSpPr/>
          <p:nvPr/>
        </p:nvSpPr>
        <p:spPr>
          <a:xfrm>
            <a:off x="8761169" y="274092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23FD69-E2CF-7E71-1420-AB2EB3D7FDA0}"/>
              </a:ext>
            </a:extLst>
          </p:cNvPr>
          <p:cNvSpPr/>
          <p:nvPr/>
        </p:nvSpPr>
        <p:spPr>
          <a:xfrm>
            <a:off x="8906867" y="260187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2DF78C-DC4E-6C77-C3F0-4C80F08C5B68}"/>
              </a:ext>
            </a:extLst>
          </p:cNvPr>
          <p:cNvSpPr/>
          <p:nvPr/>
        </p:nvSpPr>
        <p:spPr>
          <a:xfrm>
            <a:off x="9048293" y="24488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81FD7B-6961-24E1-9DD6-30D4A4ADC4F2}"/>
              </a:ext>
            </a:extLst>
          </p:cNvPr>
          <p:cNvSpPr/>
          <p:nvPr/>
        </p:nvSpPr>
        <p:spPr>
          <a:xfrm>
            <a:off x="9214104" y="232561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9F8E5F-E96D-CAE1-0C44-D7EB525EBE7C}"/>
              </a:ext>
            </a:extLst>
          </p:cNvPr>
          <p:cNvSpPr/>
          <p:nvPr/>
        </p:nvSpPr>
        <p:spPr>
          <a:xfrm>
            <a:off x="9365284" y="214606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3CC87E0-10B5-7D75-2052-F015C4353714}"/>
              </a:ext>
            </a:extLst>
          </p:cNvPr>
          <p:cNvSpPr/>
          <p:nvPr/>
        </p:nvSpPr>
        <p:spPr>
          <a:xfrm>
            <a:off x="9527440" y="19850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BC19BE1-7649-0FFD-6250-7034A40FED1F}"/>
              </a:ext>
            </a:extLst>
          </p:cNvPr>
          <p:cNvSpPr/>
          <p:nvPr/>
        </p:nvSpPr>
        <p:spPr>
          <a:xfrm>
            <a:off x="9668866" y="183193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4A5677C-8639-4FD9-D190-DBA87C154895}"/>
              </a:ext>
            </a:extLst>
          </p:cNvPr>
          <p:cNvSpPr/>
          <p:nvPr/>
        </p:nvSpPr>
        <p:spPr>
          <a:xfrm>
            <a:off x="9834677" y="170874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259EBDD-0815-0F54-2F7A-0FADD7E44F22}"/>
              </a:ext>
            </a:extLst>
          </p:cNvPr>
          <p:cNvSpPr/>
          <p:nvPr/>
        </p:nvSpPr>
        <p:spPr>
          <a:xfrm>
            <a:off x="9985857" y="152919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F53E07-565A-8FE4-56E6-68F74ACA8BAD}"/>
              </a:ext>
            </a:extLst>
          </p:cNvPr>
          <p:cNvSpPr/>
          <p:nvPr/>
        </p:nvSpPr>
        <p:spPr>
          <a:xfrm>
            <a:off x="8763202" y="319674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292D2F-B537-2A91-B5CE-382D94DB5697}"/>
              </a:ext>
            </a:extLst>
          </p:cNvPr>
          <p:cNvSpPr/>
          <p:nvPr/>
        </p:nvSpPr>
        <p:spPr>
          <a:xfrm>
            <a:off x="8904628" y="30436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D9A16E-29C5-F662-6D37-FBC4BFE08354}"/>
              </a:ext>
            </a:extLst>
          </p:cNvPr>
          <p:cNvSpPr/>
          <p:nvPr/>
        </p:nvSpPr>
        <p:spPr>
          <a:xfrm>
            <a:off x="9070439" y="292048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57BF63C-8000-0BEA-2472-3F79C2A2E3B3}"/>
              </a:ext>
            </a:extLst>
          </p:cNvPr>
          <p:cNvSpPr/>
          <p:nvPr/>
        </p:nvSpPr>
        <p:spPr>
          <a:xfrm>
            <a:off x="9221619" y="274092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FB57F8-B92A-8521-B710-0F8D62902AC2}"/>
              </a:ext>
            </a:extLst>
          </p:cNvPr>
          <p:cNvSpPr/>
          <p:nvPr/>
        </p:nvSpPr>
        <p:spPr>
          <a:xfrm>
            <a:off x="9367317" y="260187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48E291-AF74-257D-5A70-BCE24116B10C}"/>
              </a:ext>
            </a:extLst>
          </p:cNvPr>
          <p:cNvSpPr/>
          <p:nvPr/>
        </p:nvSpPr>
        <p:spPr>
          <a:xfrm>
            <a:off x="9508743" y="24488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1380042-97D2-40F7-3A86-A08FA8EBE6FC}"/>
              </a:ext>
            </a:extLst>
          </p:cNvPr>
          <p:cNvSpPr/>
          <p:nvPr/>
        </p:nvSpPr>
        <p:spPr>
          <a:xfrm>
            <a:off x="9674554" y="232561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C2F1A80-02FA-16D5-187E-BD075E698A41}"/>
              </a:ext>
            </a:extLst>
          </p:cNvPr>
          <p:cNvSpPr/>
          <p:nvPr/>
        </p:nvSpPr>
        <p:spPr>
          <a:xfrm>
            <a:off x="9825734" y="214606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1D32979-8251-7EA0-F9C4-CCF09FD2EE17}"/>
              </a:ext>
            </a:extLst>
          </p:cNvPr>
          <p:cNvSpPr/>
          <p:nvPr/>
        </p:nvSpPr>
        <p:spPr>
          <a:xfrm>
            <a:off x="9987890" y="19850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7969A6C-C9F9-3140-0D6E-82DC462FE189}"/>
              </a:ext>
            </a:extLst>
          </p:cNvPr>
          <p:cNvSpPr/>
          <p:nvPr/>
        </p:nvSpPr>
        <p:spPr>
          <a:xfrm>
            <a:off x="10129316" y="183193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10101AD-2F4C-DF8C-F192-83C2D6AEC141}"/>
              </a:ext>
            </a:extLst>
          </p:cNvPr>
          <p:cNvSpPr/>
          <p:nvPr/>
        </p:nvSpPr>
        <p:spPr>
          <a:xfrm>
            <a:off x="10295127" y="170874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1B1607-2E01-A136-A7CC-0E72618BAAE3}"/>
              </a:ext>
            </a:extLst>
          </p:cNvPr>
          <p:cNvSpPr/>
          <p:nvPr/>
        </p:nvSpPr>
        <p:spPr>
          <a:xfrm>
            <a:off x="10446307" y="152919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EFF0B94-E474-D722-2BB9-3A75B871BC0E}"/>
              </a:ext>
            </a:extLst>
          </p:cNvPr>
          <p:cNvSpPr/>
          <p:nvPr/>
        </p:nvSpPr>
        <p:spPr>
          <a:xfrm>
            <a:off x="9223653" y="31740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6963A72-70C6-9687-C1CD-F13E65A5A845}"/>
              </a:ext>
            </a:extLst>
          </p:cNvPr>
          <p:cNvSpPr/>
          <p:nvPr/>
        </p:nvSpPr>
        <p:spPr>
          <a:xfrm>
            <a:off x="9365079" y="302096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E58B19-3F08-C973-12FC-52F5C2720A5A}"/>
              </a:ext>
            </a:extLst>
          </p:cNvPr>
          <p:cNvSpPr/>
          <p:nvPr/>
        </p:nvSpPr>
        <p:spPr>
          <a:xfrm>
            <a:off x="9530890" y="289778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32B1F27-BBC6-69EB-409F-76A92F61B7B1}"/>
              </a:ext>
            </a:extLst>
          </p:cNvPr>
          <p:cNvSpPr/>
          <p:nvPr/>
        </p:nvSpPr>
        <p:spPr>
          <a:xfrm>
            <a:off x="9682070" y="2718223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99A8DA0-FE0F-FC22-580B-05C7DABC2006}"/>
              </a:ext>
            </a:extLst>
          </p:cNvPr>
          <p:cNvSpPr/>
          <p:nvPr/>
        </p:nvSpPr>
        <p:spPr>
          <a:xfrm>
            <a:off x="9827768" y="2579169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DD9D387-F576-10C3-DAD1-F1ABA3A07C84}"/>
              </a:ext>
            </a:extLst>
          </p:cNvPr>
          <p:cNvSpPr/>
          <p:nvPr/>
        </p:nvSpPr>
        <p:spPr>
          <a:xfrm>
            <a:off x="9969194" y="242609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6307CF8-811A-622A-E659-575D78F7B505}"/>
              </a:ext>
            </a:extLst>
          </p:cNvPr>
          <p:cNvSpPr/>
          <p:nvPr/>
        </p:nvSpPr>
        <p:spPr>
          <a:xfrm>
            <a:off x="10135005" y="2302912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B25A280-C1DD-4D1D-3D1E-C1DB4C0AF6F5}"/>
              </a:ext>
            </a:extLst>
          </p:cNvPr>
          <p:cNvSpPr/>
          <p:nvPr/>
        </p:nvSpPr>
        <p:spPr>
          <a:xfrm>
            <a:off x="10286185" y="212335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63A38C3-148C-EC11-AFD5-A6960D9DB2F7}"/>
              </a:ext>
            </a:extLst>
          </p:cNvPr>
          <p:cNvSpPr/>
          <p:nvPr/>
        </p:nvSpPr>
        <p:spPr>
          <a:xfrm>
            <a:off x="10448341" y="196230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77F1DBF-C326-DF62-8A16-0F3B3E30EE07}"/>
              </a:ext>
            </a:extLst>
          </p:cNvPr>
          <p:cNvSpPr/>
          <p:nvPr/>
        </p:nvSpPr>
        <p:spPr>
          <a:xfrm>
            <a:off x="10589767" y="180922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A92A9FA-ABF9-C1EF-D6CA-189B669C10B8}"/>
              </a:ext>
            </a:extLst>
          </p:cNvPr>
          <p:cNvSpPr/>
          <p:nvPr/>
        </p:nvSpPr>
        <p:spPr>
          <a:xfrm>
            <a:off x="10755578" y="168604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01B1B7-D08A-D0F2-BD9E-F53C65168CF0}"/>
              </a:ext>
            </a:extLst>
          </p:cNvPr>
          <p:cNvSpPr/>
          <p:nvPr/>
        </p:nvSpPr>
        <p:spPr>
          <a:xfrm>
            <a:off x="10906758" y="150648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07C97D1-91EE-1518-C952-2D43E30ABE8D}"/>
              </a:ext>
            </a:extLst>
          </p:cNvPr>
          <p:cNvSpPr/>
          <p:nvPr/>
        </p:nvSpPr>
        <p:spPr>
          <a:xfrm>
            <a:off x="9688475" y="316336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1DDCA33-41CE-A58A-9EC3-2FFA1138993F}"/>
              </a:ext>
            </a:extLst>
          </p:cNvPr>
          <p:cNvSpPr/>
          <p:nvPr/>
        </p:nvSpPr>
        <p:spPr>
          <a:xfrm>
            <a:off x="9829901" y="301028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42481DA-3378-A302-FB8C-6138606B5723}"/>
              </a:ext>
            </a:extLst>
          </p:cNvPr>
          <p:cNvSpPr/>
          <p:nvPr/>
        </p:nvSpPr>
        <p:spPr>
          <a:xfrm>
            <a:off x="9995712" y="288710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C323BC7-229D-1C96-C714-3D344C47CFB3}"/>
              </a:ext>
            </a:extLst>
          </p:cNvPr>
          <p:cNvSpPr/>
          <p:nvPr/>
        </p:nvSpPr>
        <p:spPr>
          <a:xfrm>
            <a:off x="10146892" y="2707548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0F51EA2-68FC-29A0-E3BD-80FD24F09DCC}"/>
              </a:ext>
            </a:extLst>
          </p:cNvPr>
          <p:cNvSpPr/>
          <p:nvPr/>
        </p:nvSpPr>
        <p:spPr>
          <a:xfrm>
            <a:off x="10292590" y="2568494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BD95C17-796A-A2E4-5A63-ABA2FBC7117D}"/>
              </a:ext>
            </a:extLst>
          </p:cNvPr>
          <p:cNvSpPr/>
          <p:nvPr/>
        </p:nvSpPr>
        <p:spPr>
          <a:xfrm>
            <a:off x="10434016" y="241542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BEC8C52-12EF-B97B-0806-28E30988CE9E}"/>
              </a:ext>
            </a:extLst>
          </p:cNvPr>
          <p:cNvSpPr/>
          <p:nvPr/>
        </p:nvSpPr>
        <p:spPr>
          <a:xfrm>
            <a:off x="10599827" y="22922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B842159-6F47-8FFE-43C1-43903812F8CF}"/>
              </a:ext>
            </a:extLst>
          </p:cNvPr>
          <p:cNvSpPr/>
          <p:nvPr/>
        </p:nvSpPr>
        <p:spPr>
          <a:xfrm>
            <a:off x="10751007" y="2112680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EE4FCCD-F780-BC7D-E04C-6895E05EE652}"/>
              </a:ext>
            </a:extLst>
          </p:cNvPr>
          <p:cNvSpPr/>
          <p:nvPr/>
        </p:nvSpPr>
        <p:spPr>
          <a:xfrm>
            <a:off x="10913163" y="195162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98E35BC-57D2-64E1-94BA-F0838BEB45F5}"/>
              </a:ext>
            </a:extLst>
          </p:cNvPr>
          <p:cNvSpPr/>
          <p:nvPr/>
        </p:nvSpPr>
        <p:spPr>
          <a:xfrm>
            <a:off x="11054589" y="179855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45376D6-F5A9-6998-ED92-4E533FCAD5E1}"/>
              </a:ext>
            </a:extLst>
          </p:cNvPr>
          <p:cNvSpPr/>
          <p:nvPr/>
        </p:nvSpPr>
        <p:spPr>
          <a:xfrm>
            <a:off x="11220400" y="1675368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E83C53D-BCC3-6C00-9FA1-859C463C8424}"/>
              </a:ext>
            </a:extLst>
          </p:cNvPr>
          <p:cNvSpPr/>
          <p:nvPr/>
        </p:nvSpPr>
        <p:spPr>
          <a:xfrm>
            <a:off x="11371580" y="1495811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DFC744F-C6BB-226B-2795-BC5AABD517A2}"/>
              </a:ext>
            </a:extLst>
          </p:cNvPr>
          <p:cNvSpPr/>
          <p:nvPr/>
        </p:nvSpPr>
        <p:spPr>
          <a:xfrm>
            <a:off x="7849817" y="3174037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F338301-E57E-3230-3EA9-089C0F346F89}"/>
              </a:ext>
            </a:extLst>
          </p:cNvPr>
          <p:cNvSpPr/>
          <p:nvPr/>
        </p:nvSpPr>
        <p:spPr>
          <a:xfrm>
            <a:off x="7991243" y="302096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B65C5FF-2757-66F8-7AE2-2DEED3135AAD}"/>
              </a:ext>
            </a:extLst>
          </p:cNvPr>
          <p:cNvSpPr/>
          <p:nvPr/>
        </p:nvSpPr>
        <p:spPr>
          <a:xfrm>
            <a:off x="8157054" y="289778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9D20307-4797-24AA-073E-3973766F57B9}"/>
              </a:ext>
            </a:extLst>
          </p:cNvPr>
          <p:cNvSpPr/>
          <p:nvPr/>
        </p:nvSpPr>
        <p:spPr>
          <a:xfrm>
            <a:off x="8308234" y="2718223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4C689CA-934C-5567-DF6B-27CA07901FE0}"/>
              </a:ext>
            </a:extLst>
          </p:cNvPr>
          <p:cNvSpPr/>
          <p:nvPr/>
        </p:nvSpPr>
        <p:spPr>
          <a:xfrm>
            <a:off x="8453932" y="2579169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47101E7-7B11-2BAB-5D66-1300A5822187}"/>
              </a:ext>
            </a:extLst>
          </p:cNvPr>
          <p:cNvSpPr/>
          <p:nvPr/>
        </p:nvSpPr>
        <p:spPr>
          <a:xfrm>
            <a:off x="8595358" y="2426095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A32922-966E-3C52-0C4C-D47DEB2EDB3B}"/>
              </a:ext>
            </a:extLst>
          </p:cNvPr>
          <p:cNvSpPr/>
          <p:nvPr/>
        </p:nvSpPr>
        <p:spPr>
          <a:xfrm>
            <a:off x="8761169" y="2302912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7B45076-4F75-AFB9-375D-51BC3E0F9FE3}"/>
              </a:ext>
            </a:extLst>
          </p:cNvPr>
          <p:cNvSpPr/>
          <p:nvPr/>
        </p:nvSpPr>
        <p:spPr>
          <a:xfrm>
            <a:off x="8912349" y="2123355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6AA8AD8-8ED4-A8A0-9238-DE39CB522AAD}"/>
              </a:ext>
            </a:extLst>
          </p:cNvPr>
          <p:cNvSpPr/>
          <p:nvPr/>
        </p:nvSpPr>
        <p:spPr>
          <a:xfrm>
            <a:off x="9074505" y="1962300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FAF7D3C-E399-8C6E-9D26-A1A2F7061C85}"/>
              </a:ext>
            </a:extLst>
          </p:cNvPr>
          <p:cNvSpPr/>
          <p:nvPr/>
        </p:nvSpPr>
        <p:spPr>
          <a:xfrm>
            <a:off x="9215931" y="180922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D0182DE-A677-6463-6B0B-8BC97A781CA9}"/>
              </a:ext>
            </a:extLst>
          </p:cNvPr>
          <p:cNvSpPr/>
          <p:nvPr/>
        </p:nvSpPr>
        <p:spPr>
          <a:xfrm>
            <a:off x="9381742" y="1686043"/>
            <a:ext cx="117044" cy="1170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7EB6B3B-9072-F5D9-8BCF-0879F13D55DC}"/>
              </a:ext>
            </a:extLst>
          </p:cNvPr>
          <p:cNvSpPr/>
          <p:nvPr/>
        </p:nvSpPr>
        <p:spPr>
          <a:xfrm>
            <a:off x="9532922" y="1506486"/>
            <a:ext cx="117044" cy="117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6A827D7-C230-719A-8BAA-93A598F4636E}"/>
              </a:ext>
            </a:extLst>
          </p:cNvPr>
          <p:cNvCxnSpPr/>
          <p:nvPr/>
        </p:nvCxnSpPr>
        <p:spPr>
          <a:xfrm flipV="1">
            <a:off x="7330343" y="2931565"/>
            <a:ext cx="572614" cy="572614"/>
          </a:xfrm>
          <a:prstGeom prst="straightConnector1">
            <a:avLst/>
          </a:prstGeom>
          <a:ln w="127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B2E94CE-30AB-6EBD-7FD1-D46B551F6E50}"/>
                  </a:ext>
                </a:extLst>
              </p:cNvPr>
              <p:cNvSpPr txBox="1"/>
              <p:nvPr/>
            </p:nvSpPr>
            <p:spPr>
              <a:xfrm>
                <a:off x="7403250" y="2999507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B2E94CE-30AB-6EBD-7FD1-D46B551F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250" y="2999507"/>
                <a:ext cx="189924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AFF6052-A49E-7AC8-A69B-AAB5D44787BD}"/>
              </a:ext>
            </a:extLst>
          </p:cNvPr>
          <p:cNvCxnSpPr>
            <a:cxnSpLocks/>
          </p:cNvCxnSpPr>
          <p:nvPr/>
        </p:nvCxnSpPr>
        <p:spPr>
          <a:xfrm>
            <a:off x="10663530" y="3313786"/>
            <a:ext cx="3910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E294D9-CE7B-E7AC-8D06-41061293C75E}"/>
                  </a:ext>
                </a:extLst>
              </p:cNvPr>
              <p:cNvSpPr txBox="1"/>
              <p:nvPr/>
            </p:nvSpPr>
            <p:spPr>
              <a:xfrm>
                <a:off x="10789496" y="3354843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E294D9-CE7B-E7AC-8D06-41061293C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496" y="3354843"/>
                <a:ext cx="283154" cy="276999"/>
              </a:xfrm>
              <a:prstGeom prst="rect">
                <a:avLst/>
              </a:prstGeom>
              <a:blipFill>
                <a:blip r:embed="rId4"/>
                <a:stretch>
                  <a:fillRect l="-23913" t="-45652" r="-65217" b="-1521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6E1C3E9-A672-7D69-A53F-A9B48932CE26}"/>
              </a:ext>
            </a:extLst>
          </p:cNvPr>
          <p:cNvCxnSpPr>
            <a:cxnSpLocks/>
          </p:cNvCxnSpPr>
          <p:nvPr/>
        </p:nvCxnSpPr>
        <p:spPr>
          <a:xfrm flipV="1">
            <a:off x="10706811" y="2809174"/>
            <a:ext cx="0" cy="392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44DD75C-CD7F-8E44-843E-CB1B6F462502}"/>
                  </a:ext>
                </a:extLst>
              </p:cNvPr>
              <p:cNvSpPr txBox="1"/>
              <p:nvPr/>
            </p:nvSpPr>
            <p:spPr>
              <a:xfrm>
                <a:off x="10738616" y="2887105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44DD75C-CD7F-8E44-843E-CB1B6F46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616" y="2887105"/>
                <a:ext cx="288477" cy="276999"/>
              </a:xfrm>
              <a:prstGeom prst="rect">
                <a:avLst/>
              </a:prstGeom>
              <a:blipFill>
                <a:blip r:embed="rId5"/>
                <a:stretch>
                  <a:fillRect l="-23404" t="-48889" r="-63830" b="-1555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D3FB027-6FD2-54A4-802A-AC506F464B41}"/>
              </a:ext>
            </a:extLst>
          </p:cNvPr>
          <p:cNvSpPr txBox="1"/>
          <p:nvPr/>
        </p:nvSpPr>
        <p:spPr>
          <a:xfrm>
            <a:off x="261520" y="5970039"/>
            <a:ext cx="654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u="sng" dirty="0">
                <a:solidFill>
                  <a:srgbClr val="C00000"/>
                </a:solidFill>
              </a:rPr>
              <a:t>Do rush to coding. Derive the mathematical constraint on M first.</a:t>
            </a:r>
          </a:p>
        </p:txBody>
      </p:sp>
    </p:spTree>
    <p:extLst>
      <p:ext uri="{BB962C8B-B14F-4D97-AF65-F5344CB8AC3E}">
        <p14:creationId xmlns:p14="http://schemas.microsoft.com/office/powerpoint/2010/main" val="404327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738</Words>
  <Application>Microsoft Office PowerPoint</Application>
  <PresentationFormat>Widescreen</PresentationFormat>
  <Paragraphs>89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0D and 1D Materials Databases</vt:lpstr>
      <vt:lpstr>Topology-based identification of 0D and 1D Materials</vt:lpstr>
      <vt:lpstr>Interactions between constituent clusters</vt:lpstr>
      <vt:lpstr>PowerPoint Presentation</vt:lpstr>
      <vt:lpstr>PowerPoint Presentation</vt:lpstr>
      <vt:lpstr>0D Materials – 1 task only</vt:lpstr>
      <vt:lpstr>1D Materials – 1st task</vt:lpstr>
      <vt:lpstr>1D Materials – 2nd task</vt:lpstr>
      <vt:lpstr>1D Materials – 3rd task</vt:lpstr>
      <vt:lpstr>1D Materials – 4th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Ongoing Projects</dc:title>
  <dc:creator>Tong YANG</dc:creator>
  <cp:lastModifiedBy>YANG, Tong AP [AP]</cp:lastModifiedBy>
  <cp:revision>1153</cp:revision>
  <dcterms:created xsi:type="dcterms:W3CDTF">2023-06-08T14:11:12Z</dcterms:created>
  <dcterms:modified xsi:type="dcterms:W3CDTF">2025-01-10T06:44:01Z</dcterms:modified>
</cp:coreProperties>
</file>